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71" r:id="rId2"/>
    <p:sldId id="258" r:id="rId3"/>
    <p:sldId id="272" r:id="rId4"/>
    <p:sldId id="261" r:id="rId5"/>
    <p:sldId id="263" r:id="rId6"/>
    <p:sldId id="275" r:id="rId7"/>
    <p:sldId id="273" r:id="rId8"/>
  </p:sldIdLst>
  <p:sldSz cx="9144000" cy="6858000" type="screen4x3"/>
  <p:notesSz cx="6858000" cy="9144000"/>
  <p:defaultText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p:cViewPr>
        <p:scale>
          <a:sx n="71" d="100"/>
          <a:sy n="71" d="100"/>
        </p:scale>
        <p:origin x="-1080" y="-403"/>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325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C448EB-A1D9-464A-BA69-55A89BCCC069}" type="datetimeFigureOut">
              <a:rPr lang="sv-SE" smtClean="0"/>
              <a:pPr/>
              <a:t>2016-06-13</a:t>
            </a:fld>
            <a:endParaRPr lang="sv-SE"/>
          </a:p>
        </p:txBody>
      </p:sp>
      <p:sp>
        <p:nvSpPr>
          <p:cNvPr id="4" name="Platshållare för bildobjekt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7BDE26-D560-DB4C-BADA-436FB2890A2D}" type="slidenum">
              <a:rPr lang="sv-SE" smtClean="0"/>
              <a:pPr/>
              <a:t>‹#›</a:t>
            </a:fld>
            <a:endParaRPr lang="sv-SE"/>
          </a:p>
        </p:txBody>
      </p:sp>
    </p:spTree>
    <p:extLst>
      <p:ext uri="{BB962C8B-B14F-4D97-AF65-F5344CB8AC3E}">
        <p14:creationId xmlns:p14="http://schemas.microsoft.com/office/powerpoint/2010/main" val="33172338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sv-SE"/>
          </a:p>
        </p:txBody>
      </p:sp>
      <p:sp>
        <p:nvSpPr>
          <p:cNvPr id="4" name="Platshållare för bildnummer 3"/>
          <p:cNvSpPr>
            <a:spLocks noGrp="1"/>
          </p:cNvSpPr>
          <p:nvPr>
            <p:ph type="sldNum" sz="quarter" idx="10"/>
          </p:nvPr>
        </p:nvSpPr>
        <p:spPr/>
        <p:txBody>
          <a:bodyPr/>
          <a:lstStyle/>
          <a:p>
            <a:fld id="{77BC77F0-C89F-452E-B4E9-DE970574CAD4}" type="slidenum">
              <a:rPr lang="sv-SE" smtClean="0"/>
              <a:pPr/>
              <a:t>1</a:t>
            </a:fld>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Platshållare för bildobjekt 1"/>
          <p:cNvSpPr>
            <a:spLocks noGrp="1" noRot="1" noChangeAspect="1" noTextEdit="1"/>
          </p:cNvSpPr>
          <p:nvPr>
            <p:ph type="sldImg"/>
          </p:nvPr>
        </p:nvSpPr>
        <p:spPr>
          <a:ln/>
        </p:spPr>
      </p:sp>
      <p:sp>
        <p:nvSpPr>
          <p:cNvPr id="36867" name="Platshållare för anteckningar 2"/>
          <p:cNvSpPr>
            <a:spLocks noGrp="1"/>
          </p:cNvSpPr>
          <p:nvPr>
            <p:ph type="body" idx="1"/>
          </p:nvPr>
        </p:nvSpPr>
        <p:spPr>
          <a:noFill/>
          <a:ln/>
        </p:spPr>
        <p:txBody>
          <a:bodyPr/>
          <a:lstStyle/>
          <a:p>
            <a:endParaRPr lang="en-US">
              <a:latin typeface="Times New Roman" pitchFamily="-101" charset="0"/>
            </a:endParaRPr>
          </a:p>
        </p:txBody>
      </p:sp>
      <p:sp>
        <p:nvSpPr>
          <p:cNvPr id="36868" name="Platshållare för bildnummer 3"/>
          <p:cNvSpPr>
            <a:spLocks noGrp="1"/>
          </p:cNvSpPr>
          <p:nvPr>
            <p:ph type="sldNum" sz="quarter" idx="5"/>
          </p:nvPr>
        </p:nvSpPr>
        <p:spPr>
          <a:noFill/>
        </p:spPr>
        <p:txBody>
          <a:bodyPr/>
          <a:lstStyle/>
          <a:p>
            <a:fld id="{63EE2895-3032-C84C-93C0-CF3A906AC891}" type="slidenum">
              <a:rPr lang="sv-SE"/>
              <a:pPr/>
              <a:t>5</a:t>
            </a:fld>
            <a:endParaRPr lang="sv-S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Platshållare för bildobjekt 1"/>
          <p:cNvSpPr>
            <a:spLocks noGrp="1" noRot="1" noChangeAspect="1" noTextEdit="1"/>
          </p:cNvSpPr>
          <p:nvPr>
            <p:ph type="sldImg"/>
          </p:nvPr>
        </p:nvSpPr>
        <p:spPr>
          <a:ln/>
        </p:spPr>
      </p:sp>
      <p:sp>
        <p:nvSpPr>
          <p:cNvPr id="36867" name="Platshållare för anteckningar 2"/>
          <p:cNvSpPr>
            <a:spLocks noGrp="1"/>
          </p:cNvSpPr>
          <p:nvPr>
            <p:ph type="body" idx="1"/>
          </p:nvPr>
        </p:nvSpPr>
        <p:spPr>
          <a:noFill/>
          <a:ln/>
        </p:spPr>
        <p:txBody>
          <a:bodyPr/>
          <a:lstStyle/>
          <a:p>
            <a:endParaRPr lang="en-US">
              <a:latin typeface="Times New Roman" pitchFamily="-101" charset="0"/>
            </a:endParaRPr>
          </a:p>
        </p:txBody>
      </p:sp>
      <p:sp>
        <p:nvSpPr>
          <p:cNvPr id="36868" name="Platshållare för bildnummer 3"/>
          <p:cNvSpPr>
            <a:spLocks noGrp="1"/>
          </p:cNvSpPr>
          <p:nvPr>
            <p:ph type="sldNum" sz="quarter" idx="5"/>
          </p:nvPr>
        </p:nvSpPr>
        <p:spPr>
          <a:noFill/>
        </p:spPr>
        <p:txBody>
          <a:bodyPr/>
          <a:lstStyle/>
          <a:p>
            <a:fld id="{63EE2895-3032-C84C-93C0-CF3A906AC891}" type="slidenum">
              <a:rPr lang="sv-SE"/>
              <a:pPr/>
              <a:t>6</a:t>
            </a:fld>
            <a:endParaRPr lang="sv-S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358775" y="254000"/>
            <a:ext cx="8424863" cy="6132513"/>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C4BBBBC5-EE2A-AD41-8D0A-D24765F498EE}" type="datetimeFigureOut">
              <a:rPr lang="sv-SE" smtClean="0"/>
              <a:pPr/>
              <a:t>2016-06-13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BE331C73-B42C-264B-B0B4-DA60AD7CB3E4}"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BBBBC5-EE2A-AD41-8D0A-D24765F498EE}" type="datetimeFigureOut">
              <a:rPr lang="sv-SE" smtClean="0"/>
              <a:pPr/>
              <a:t>2016-06-13</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31C73-B42C-264B-B0B4-DA60AD7CB3E4}"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6326"/>
            <a:ext cx="8229600" cy="1143000"/>
          </a:xfrm>
        </p:spPr>
        <p:txBody>
          <a:bodyPr>
            <a:noAutofit/>
          </a:bodyPr>
          <a:lstStyle/>
          <a:p>
            <a:r>
              <a:rPr lang="sv-SE" sz="2800" dirty="0" smtClean="0"/>
              <a:t>Sommarkursen består av fyra simuleringsuppgifter</a:t>
            </a:r>
            <a:endParaRPr lang="en-US" sz="2800" dirty="0"/>
          </a:p>
        </p:txBody>
      </p:sp>
      <p:sp>
        <p:nvSpPr>
          <p:cNvPr id="6" name="Slide Number Placeholder 5"/>
          <p:cNvSpPr>
            <a:spLocks noGrp="1"/>
          </p:cNvSpPr>
          <p:nvPr>
            <p:ph type="sldNum" sz="quarter" idx="12"/>
          </p:nvPr>
        </p:nvSpPr>
        <p:spPr/>
        <p:txBody>
          <a:bodyPr/>
          <a:lstStyle/>
          <a:p>
            <a:fld id="{52A1CD21-4858-4946-9EFE-A2C6FFDA8F27}" type="slidenum">
              <a:rPr lang="sv-SE" smtClean="0"/>
              <a:pPr/>
              <a:t>1</a:t>
            </a:fld>
            <a:endParaRPr lang="sv-SE"/>
          </a:p>
        </p:txBody>
      </p:sp>
      <p:pic>
        <p:nvPicPr>
          <p:cNvPr id="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4157" y="3491155"/>
            <a:ext cx="2210495" cy="206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1860338"/>
            <a:ext cx="2546263" cy="165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Rectangle 6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TextBox 71"/>
          <p:cNvSpPr txBox="1"/>
          <p:nvPr/>
        </p:nvSpPr>
        <p:spPr>
          <a:xfrm>
            <a:off x="323528" y="1301275"/>
            <a:ext cx="3911135" cy="646331"/>
          </a:xfrm>
          <a:prstGeom prst="rect">
            <a:avLst/>
          </a:prstGeom>
          <a:noFill/>
        </p:spPr>
        <p:txBody>
          <a:bodyPr wrap="none" rtlCol="0">
            <a:spAutoFit/>
          </a:bodyPr>
          <a:lstStyle/>
          <a:p>
            <a:pPr marL="342900" indent="-342900">
              <a:buAutoNum type="arabicPeriod"/>
            </a:pPr>
            <a:r>
              <a:rPr lang="sv-SE" dirty="0" smtClean="0"/>
              <a:t>Simulering av tvådimensionell grafik</a:t>
            </a:r>
          </a:p>
          <a:p>
            <a:r>
              <a:rPr lang="sv-SE" dirty="0"/>
              <a:t> </a:t>
            </a:r>
            <a:r>
              <a:rPr lang="sv-SE" dirty="0" smtClean="0"/>
              <a:t>  -  reflektion.</a:t>
            </a:r>
            <a:endParaRPr lang="en-US" dirty="0"/>
          </a:p>
        </p:txBody>
      </p:sp>
      <p:sp>
        <p:nvSpPr>
          <p:cNvPr id="73" name="TextBox 72"/>
          <p:cNvSpPr txBox="1"/>
          <p:nvPr/>
        </p:nvSpPr>
        <p:spPr>
          <a:xfrm>
            <a:off x="4769552" y="1993391"/>
            <a:ext cx="3331040" cy="369332"/>
          </a:xfrm>
          <a:prstGeom prst="rect">
            <a:avLst/>
          </a:prstGeom>
          <a:noFill/>
        </p:spPr>
        <p:txBody>
          <a:bodyPr wrap="none" rtlCol="0">
            <a:spAutoFit/>
          </a:bodyPr>
          <a:lstStyle/>
          <a:p>
            <a:r>
              <a:rPr lang="sv-SE" dirty="0" smtClean="0"/>
              <a:t>- </a:t>
            </a:r>
            <a:r>
              <a:rPr lang="sv-SE" dirty="0"/>
              <a:t>s</a:t>
            </a:r>
            <a:r>
              <a:rPr lang="sv-SE" dirty="0" smtClean="0"/>
              <a:t>imulering av dynamiskt system.</a:t>
            </a:r>
            <a:endParaRPr lang="en-US" dirty="0"/>
          </a:p>
        </p:txBody>
      </p:sp>
      <p:sp>
        <p:nvSpPr>
          <p:cNvPr id="74" name="Rektangel 6"/>
          <p:cNvSpPr/>
          <p:nvPr/>
        </p:nvSpPr>
        <p:spPr>
          <a:xfrm>
            <a:off x="5739051" y="2564904"/>
            <a:ext cx="50405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3" name="Grupp 31"/>
          <p:cNvGrpSpPr/>
          <p:nvPr/>
        </p:nvGrpSpPr>
        <p:grpSpPr>
          <a:xfrm>
            <a:off x="4983476" y="3483943"/>
            <a:ext cx="2051720" cy="1529233"/>
            <a:chOff x="0" y="1107679"/>
            <a:chExt cx="2051720" cy="1529233"/>
          </a:xfrm>
        </p:grpSpPr>
        <p:grpSp>
          <p:nvGrpSpPr>
            <p:cNvPr id="9" name="Grupp 118"/>
            <p:cNvGrpSpPr/>
            <p:nvPr/>
          </p:nvGrpSpPr>
          <p:grpSpPr>
            <a:xfrm rot="5400000">
              <a:off x="186847" y="1676406"/>
              <a:ext cx="1169194" cy="751818"/>
              <a:chOff x="522206" y="1249252"/>
              <a:chExt cx="1250320" cy="739886"/>
            </a:xfrm>
          </p:grpSpPr>
          <p:sp>
            <p:nvSpPr>
              <p:cNvPr id="86" name="Line 4"/>
              <p:cNvSpPr>
                <a:spLocks noChangeShapeType="1"/>
              </p:cNvSpPr>
              <p:nvPr/>
            </p:nvSpPr>
            <p:spPr bwMode="auto">
              <a:xfrm>
                <a:off x="522206" y="1799156"/>
                <a:ext cx="326951" cy="0"/>
              </a:xfrm>
              <a:prstGeom prst="line">
                <a:avLst/>
              </a:prstGeom>
              <a:noFill/>
              <a:ln w="28575">
                <a:solidFill>
                  <a:schemeClr val="tx1"/>
                </a:solidFill>
                <a:round/>
                <a:headEnd/>
                <a:tailEnd/>
              </a:ln>
            </p:spPr>
            <p:txBody>
              <a:bodyPr anchor="ctr"/>
              <a:lstStyle/>
              <a:p>
                <a:endParaRPr lang="sv-SE"/>
              </a:p>
            </p:txBody>
          </p:sp>
          <p:sp>
            <p:nvSpPr>
              <p:cNvPr id="87" name="Oval 5"/>
              <p:cNvSpPr>
                <a:spLocks noChangeArrowheads="1"/>
              </p:cNvSpPr>
              <p:nvPr/>
            </p:nvSpPr>
            <p:spPr bwMode="auto">
              <a:xfrm>
                <a:off x="849158"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88" name="Oval 6"/>
              <p:cNvSpPr>
                <a:spLocks noChangeArrowheads="1"/>
              </p:cNvSpPr>
              <p:nvPr/>
            </p:nvSpPr>
            <p:spPr bwMode="auto">
              <a:xfrm>
                <a:off x="1065928"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89" name="Oval 7"/>
              <p:cNvSpPr>
                <a:spLocks noChangeArrowheads="1"/>
              </p:cNvSpPr>
              <p:nvPr/>
            </p:nvSpPr>
            <p:spPr bwMode="auto">
              <a:xfrm>
                <a:off x="1283895"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90" name="Line 8"/>
              <p:cNvSpPr>
                <a:spLocks noChangeShapeType="1"/>
              </p:cNvSpPr>
              <p:nvPr/>
            </p:nvSpPr>
            <p:spPr bwMode="auto">
              <a:xfrm>
                <a:off x="1500665" y="1799156"/>
                <a:ext cx="271861" cy="0"/>
              </a:xfrm>
              <a:prstGeom prst="line">
                <a:avLst/>
              </a:prstGeom>
              <a:noFill/>
              <a:ln w="28575">
                <a:solidFill>
                  <a:schemeClr val="tx1"/>
                </a:solidFill>
                <a:round/>
                <a:headEnd/>
                <a:tailEnd/>
              </a:ln>
            </p:spPr>
            <p:txBody>
              <a:bodyPr anchor="ctr"/>
              <a:lstStyle/>
              <a:p>
                <a:endParaRPr lang="sv-SE"/>
              </a:p>
            </p:txBody>
          </p:sp>
          <p:sp>
            <p:nvSpPr>
              <p:cNvPr id="91" name="Rectangle 16"/>
              <p:cNvSpPr>
                <a:spLocks noChangeArrowheads="1"/>
              </p:cNvSpPr>
              <p:nvPr/>
            </p:nvSpPr>
            <p:spPr bwMode="auto">
              <a:xfrm>
                <a:off x="794067" y="1819154"/>
                <a:ext cx="760491" cy="169984"/>
              </a:xfrm>
              <a:prstGeom prst="rect">
                <a:avLst/>
              </a:prstGeom>
              <a:solidFill>
                <a:schemeClr val="bg1"/>
              </a:solidFill>
              <a:ln w="9525" algn="ctr">
                <a:solidFill>
                  <a:schemeClr val="bg1"/>
                </a:solidFill>
                <a:miter lim="800000"/>
                <a:headEnd/>
                <a:tailEnd/>
              </a:ln>
            </p:spPr>
            <p:txBody>
              <a:bodyPr wrap="none" anchor="ctr"/>
              <a:lstStyle/>
              <a:p>
                <a:endParaRPr lang="sv-SE"/>
              </a:p>
            </p:txBody>
          </p:sp>
          <p:sp>
            <p:nvSpPr>
              <p:cNvPr id="92" name="Text Box 17"/>
              <p:cNvSpPr txBox="1">
                <a:spLocks noChangeArrowheads="1"/>
              </p:cNvSpPr>
              <p:nvPr/>
            </p:nvSpPr>
            <p:spPr bwMode="auto">
              <a:xfrm rot="16200000">
                <a:off x="907424" y="1249266"/>
                <a:ext cx="427899" cy="427872"/>
              </a:xfrm>
              <a:prstGeom prst="rect">
                <a:avLst/>
              </a:prstGeom>
              <a:noFill/>
              <a:ln w="9525" algn="ctr">
                <a:noFill/>
                <a:miter lim="800000"/>
                <a:headEnd/>
                <a:tailEnd/>
              </a:ln>
            </p:spPr>
            <p:txBody>
              <a:bodyPr wrap="square">
                <a:spAutoFit/>
              </a:bodyPr>
              <a:lstStyle/>
              <a:p>
                <a:r>
                  <a:rPr lang="sv-SE" sz="2000" dirty="0" smtClean="0"/>
                  <a:t>k</a:t>
                </a:r>
                <a:endParaRPr lang="sv-SE" sz="2000" dirty="0"/>
              </a:p>
            </p:txBody>
          </p:sp>
        </p:grpSp>
        <p:grpSp>
          <p:nvGrpSpPr>
            <p:cNvPr id="10" name="Grupp 31"/>
            <p:cNvGrpSpPr/>
            <p:nvPr/>
          </p:nvGrpSpPr>
          <p:grpSpPr>
            <a:xfrm>
              <a:off x="0" y="1107679"/>
              <a:ext cx="1547663" cy="400110"/>
              <a:chOff x="1510268" y="1555546"/>
              <a:chExt cx="859873" cy="393759"/>
            </a:xfrm>
          </p:grpSpPr>
          <p:sp>
            <p:nvSpPr>
              <p:cNvPr id="84" name="Rectangle 9"/>
              <p:cNvSpPr>
                <a:spLocks noChangeArrowheads="1"/>
              </p:cNvSpPr>
              <p:nvPr/>
            </p:nvSpPr>
            <p:spPr bwMode="auto">
              <a:xfrm>
                <a:off x="1772526" y="1686667"/>
                <a:ext cx="597615" cy="226228"/>
              </a:xfrm>
              <a:prstGeom prst="rect">
                <a:avLst/>
              </a:prstGeom>
              <a:noFill/>
              <a:ln w="28575" algn="ctr">
                <a:solidFill>
                  <a:schemeClr val="tx1"/>
                </a:solidFill>
                <a:miter lim="800000"/>
                <a:headEnd/>
                <a:tailEnd/>
              </a:ln>
            </p:spPr>
            <p:txBody>
              <a:bodyPr wrap="none" anchor="ctr"/>
              <a:lstStyle/>
              <a:p>
                <a:endParaRPr lang="sv-SE"/>
              </a:p>
            </p:txBody>
          </p:sp>
          <p:sp>
            <p:nvSpPr>
              <p:cNvPr id="85" name="Text Box 18"/>
              <p:cNvSpPr txBox="1">
                <a:spLocks noChangeArrowheads="1"/>
              </p:cNvSpPr>
              <p:nvPr/>
            </p:nvSpPr>
            <p:spPr bwMode="auto">
              <a:xfrm>
                <a:off x="1510268" y="1555546"/>
                <a:ext cx="379787" cy="393759"/>
              </a:xfrm>
              <a:prstGeom prst="rect">
                <a:avLst/>
              </a:prstGeom>
              <a:noFill/>
              <a:ln w="9525" algn="ctr">
                <a:noFill/>
                <a:miter lim="800000"/>
                <a:headEnd/>
                <a:tailEnd/>
              </a:ln>
            </p:spPr>
            <p:txBody>
              <a:bodyPr wrap="square">
                <a:spAutoFit/>
              </a:bodyPr>
              <a:lstStyle/>
              <a:p>
                <a:r>
                  <a:rPr lang="sv-SE" sz="2000" dirty="0" smtClean="0"/>
                  <a:t>m1</a:t>
                </a:r>
                <a:endParaRPr lang="sv-SE" sz="2000" dirty="0"/>
              </a:p>
            </p:txBody>
          </p:sp>
        </p:grpSp>
        <p:cxnSp>
          <p:nvCxnSpPr>
            <p:cNvPr id="78" name="Rak 49"/>
            <p:cNvCxnSpPr/>
            <p:nvPr/>
          </p:nvCxnSpPr>
          <p:spPr>
            <a:xfrm>
              <a:off x="1403647" y="1467718"/>
              <a:ext cx="0" cy="5760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Rak 50"/>
            <p:cNvCxnSpPr/>
            <p:nvPr/>
          </p:nvCxnSpPr>
          <p:spPr>
            <a:xfrm>
              <a:off x="1403647" y="2331814"/>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Rak 51"/>
            <p:cNvCxnSpPr/>
            <p:nvPr/>
          </p:nvCxnSpPr>
          <p:spPr>
            <a:xfrm flipH="1" flipV="1">
              <a:off x="251519" y="2619846"/>
              <a:ext cx="1448544" cy="83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ktangel 54"/>
            <p:cNvSpPr/>
            <p:nvPr/>
          </p:nvSpPr>
          <p:spPr>
            <a:xfrm>
              <a:off x="1187623" y="1755750"/>
              <a:ext cx="432048" cy="5760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82" name="Rak 56"/>
            <p:cNvCxnSpPr/>
            <p:nvPr/>
          </p:nvCxnSpPr>
          <p:spPr>
            <a:xfrm rot="16200000">
              <a:off x="1403647" y="1899767"/>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 Box 17"/>
            <p:cNvSpPr txBox="1">
              <a:spLocks noChangeArrowheads="1"/>
            </p:cNvSpPr>
            <p:nvPr/>
          </p:nvSpPr>
          <p:spPr bwMode="auto">
            <a:xfrm>
              <a:off x="1616920" y="1827758"/>
              <a:ext cx="434800" cy="400110"/>
            </a:xfrm>
            <a:prstGeom prst="rect">
              <a:avLst/>
            </a:prstGeom>
            <a:noFill/>
            <a:ln w="9525" algn="ctr">
              <a:noFill/>
              <a:miter lim="800000"/>
              <a:headEnd/>
              <a:tailEnd/>
            </a:ln>
          </p:spPr>
          <p:txBody>
            <a:bodyPr wrap="square">
              <a:spAutoFit/>
            </a:bodyPr>
            <a:lstStyle/>
            <a:p>
              <a:r>
                <a:rPr lang="sv-SE" sz="2000" dirty="0" smtClean="0"/>
                <a:t>b</a:t>
              </a:r>
              <a:endParaRPr lang="sv-SE" sz="2000" dirty="0"/>
            </a:p>
          </p:txBody>
        </p:sp>
      </p:grpSp>
      <p:sp>
        <p:nvSpPr>
          <p:cNvPr id="93" name="Text Box 17"/>
          <p:cNvSpPr txBox="1">
            <a:spLocks noChangeArrowheads="1"/>
          </p:cNvSpPr>
          <p:nvPr/>
        </p:nvSpPr>
        <p:spPr bwMode="auto">
          <a:xfrm>
            <a:off x="5124741" y="2763862"/>
            <a:ext cx="686319" cy="400110"/>
          </a:xfrm>
          <a:prstGeom prst="rect">
            <a:avLst/>
          </a:prstGeom>
          <a:noFill/>
          <a:ln w="9525" algn="ctr">
            <a:noFill/>
            <a:miter lim="800000"/>
            <a:headEnd/>
            <a:tailEnd/>
          </a:ln>
        </p:spPr>
        <p:txBody>
          <a:bodyPr wrap="square">
            <a:spAutoFit/>
          </a:bodyPr>
          <a:lstStyle/>
          <a:p>
            <a:r>
              <a:rPr lang="sv-SE" sz="2000" dirty="0" smtClean="0"/>
              <a:t>m2</a:t>
            </a:r>
            <a:endParaRPr lang="sv-SE" sz="2000" dirty="0"/>
          </a:p>
        </p:txBody>
      </p:sp>
      <p:cxnSp>
        <p:nvCxnSpPr>
          <p:cNvPr id="94" name="Rak 33"/>
          <p:cNvCxnSpPr>
            <a:stCxn id="84" idx="3"/>
          </p:cNvCxnSpPr>
          <p:nvPr/>
        </p:nvCxnSpPr>
        <p:spPr>
          <a:xfrm>
            <a:off x="6531140" y="3732118"/>
            <a:ext cx="849172" cy="1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Rak pil 46"/>
          <p:cNvCxnSpPr/>
          <p:nvPr/>
        </p:nvCxnSpPr>
        <p:spPr>
          <a:xfrm>
            <a:off x="6891180" y="3789040"/>
            <a:ext cx="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71"/>
          <p:cNvSpPr txBox="1"/>
          <p:nvPr/>
        </p:nvSpPr>
        <p:spPr>
          <a:xfrm>
            <a:off x="522792" y="5604140"/>
            <a:ext cx="2556469" cy="646331"/>
          </a:xfrm>
          <a:prstGeom prst="rect">
            <a:avLst/>
          </a:prstGeom>
          <a:noFill/>
        </p:spPr>
        <p:txBody>
          <a:bodyPr wrap="none" rtlCol="0">
            <a:spAutoFit/>
          </a:bodyPr>
          <a:lstStyle/>
          <a:p>
            <a:r>
              <a:rPr lang="sv-SE" dirty="0" smtClean="0"/>
              <a:t>2.  Tvådimensionell grafik</a:t>
            </a:r>
            <a:br>
              <a:rPr lang="sv-SE" dirty="0" smtClean="0"/>
            </a:br>
            <a:r>
              <a:rPr lang="sv-SE" dirty="0" smtClean="0"/>
              <a:t>   - linjär avbildning.</a:t>
            </a:r>
            <a:endParaRPr lang="en-US" dirty="0"/>
          </a:p>
        </p:txBody>
      </p:sp>
      <p:grpSp>
        <p:nvGrpSpPr>
          <p:cNvPr id="11" name="Grupp 50"/>
          <p:cNvGrpSpPr/>
          <p:nvPr/>
        </p:nvGrpSpPr>
        <p:grpSpPr>
          <a:xfrm>
            <a:off x="3134652" y="5381371"/>
            <a:ext cx="1066868" cy="1277119"/>
            <a:chOff x="7308304" y="1196752"/>
            <a:chExt cx="1066868" cy="1277119"/>
          </a:xfrm>
        </p:grpSpPr>
        <p:pic>
          <p:nvPicPr>
            <p:cNvPr id="338951" name="Picture 28"/>
            <p:cNvPicPr>
              <a:picLocks noChangeAspect="1" noChangeArrowheads="1"/>
            </p:cNvPicPr>
            <p:nvPr/>
          </p:nvPicPr>
          <p:blipFill>
            <a:blip r:embed="rId5" cstate="print"/>
            <a:srcRect/>
            <a:stretch>
              <a:fillRect/>
            </a:stretch>
          </p:blipFill>
          <p:spPr bwMode="auto">
            <a:xfrm>
              <a:off x="7308304" y="1196752"/>
              <a:ext cx="428625" cy="1277119"/>
            </a:xfrm>
            <a:prstGeom prst="rect">
              <a:avLst/>
            </a:prstGeom>
            <a:noFill/>
          </p:spPr>
        </p:pic>
        <p:pic>
          <p:nvPicPr>
            <p:cNvPr id="338949" name="Picture 29"/>
            <p:cNvPicPr>
              <a:picLocks noChangeAspect="1" noChangeArrowheads="1"/>
            </p:cNvPicPr>
            <p:nvPr/>
          </p:nvPicPr>
          <p:blipFill>
            <a:blip r:embed="rId6" cstate="print"/>
            <a:srcRect/>
            <a:stretch>
              <a:fillRect/>
            </a:stretch>
          </p:blipFill>
          <p:spPr bwMode="auto">
            <a:xfrm>
              <a:off x="7713349" y="1196752"/>
              <a:ext cx="428625" cy="1277119"/>
            </a:xfrm>
            <a:prstGeom prst="rect">
              <a:avLst/>
            </a:prstGeom>
            <a:noFill/>
          </p:spPr>
        </p:pic>
        <p:pic>
          <p:nvPicPr>
            <p:cNvPr id="338947" name="Picture 30"/>
            <p:cNvPicPr>
              <a:picLocks noChangeAspect="1" noChangeArrowheads="1"/>
            </p:cNvPicPr>
            <p:nvPr/>
          </p:nvPicPr>
          <p:blipFill>
            <a:blip r:embed="rId7" cstate="print"/>
            <a:srcRect/>
            <a:stretch>
              <a:fillRect/>
            </a:stretch>
          </p:blipFill>
          <p:spPr bwMode="auto">
            <a:xfrm>
              <a:off x="8131094" y="1196752"/>
              <a:ext cx="244078" cy="1277119"/>
            </a:xfrm>
            <a:prstGeom prst="rect">
              <a:avLst/>
            </a:prstGeom>
            <a:noFill/>
          </p:spPr>
        </p:pic>
      </p:grpSp>
      <p:grpSp>
        <p:nvGrpSpPr>
          <p:cNvPr id="12" name="Group 22"/>
          <p:cNvGrpSpPr>
            <a:grpSpLocks/>
          </p:cNvGrpSpPr>
          <p:nvPr/>
        </p:nvGrpSpPr>
        <p:grpSpPr bwMode="auto">
          <a:xfrm>
            <a:off x="0" y="7581900"/>
            <a:ext cx="2222500" cy="1776413"/>
            <a:chOff x="0" y="0"/>
            <a:chExt cx="3499" cy="2797"/>
          </a:xfrm>
        </p:grpSpPr>
        <p:sp>
          <p:nvSpPr>
            <p:cNvPr id="23" name="Rectangle 3"/>
            <p:cNvSpPr>
              <a:spLocks noChangeArrowheads="1"/>
            </p:cNvSpPr>
            <p:nvPr/>
          </p:nvSpPr>
          <p:spPr bwMode="auto">
            <a:xfrm>
              <a:off x="0" y="0"/>
              <a:ext cx="740" cy="2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4"/>
            <p:cNvSpPr>
              <a:spLocks noChangeArrowheads="1"/>
            </p:cNvSpPr>
            <p:nvPr/>
          </p:nvSpPr>
          <p:spPr bwMode="auto">
            <a:xfrm>
              <a:off x="734" y="0"/>
              <a:ext cx="1080" cy="2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5"/>
            <p:cNvSpPr>
              <a:spLocks noChangeArrowheads="1"/>
            </p:cNvSpPr>
            <p:nvPr/>
          </p:nvSpPr>
          <p:spPr bwMode="auto">
            <a:xfrm>
              <a:off x="1810" y="0"/>
              <a:ext cx="1080" cy="2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6"/>
            <p:cNvSpPr>
              <a:spLocks noChangeArrowheads="1"/>
            </p:cNvSpPr>
            <p:nvPr/>
          </p:nvSpPr>
          <p:spPr bwMode="auto">
            <a:xfrm>
              <a:off x="2885" y="0"/>
              <a:ext cx="620" cy="2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38955" name="Rectangle 11"/>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sv-SE"/>
          </a:p>
        </p:txBody>
      </p:sp>
      <p:sp>
        <p:nvSpPr>
          <p:cNvPr id="338957" name="Rectangle 13"/>
          <p:cNvSpPr>
            <a:spLocks noChangeArrowheads="1"/>
          </p:cNvSpPr>
          <p:nvPr/>
        </p:nvSpPr>
        <p:spPr bwMode="auto">
          <a:xfrm>
            <a:off x="0" y="22383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sv-SE"/>
          </a:p>
        </p:txBody>
      </p:sp>
      <p:sp>
        <p:nvSpPr>
          <p:cNvPr id="338959" name="Rectangle 15"/>
          <p:cNvSpPr>
            <a:spLocks noChangeArrowheads="1"/>
          </p:cNvSpPr>
          <p:nvPr/>
        </p:nvSpPr>
        <p:spPr bwMode="auto">
          <a:xfrm>
            <a:off x="0" y="401955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sv-SE"/>
          </a:p>
        </p:txBody>
      </p:sp>
      <p:sp>
        <p:nvSpPr>
          <p:cNvPr id="338961" name="Rectangle 17"/>
          <p:cNvSpPr>
            <a:spLocks noChangeArrowheads="1"/>
          </p:cNvSpPr>
          <p:nvPr/>
        </p:nvSpPr>
        <p:spPr bwMode="auto">
          <a:xfrm>
            <a:off x="0" y="580072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sv-SE"/>
          </a:p>
        </p:txBody>
      </p:sp>
      <p:sp>
        <p:nvSpPr>
          <p:cNvPr id="338963" name="Rectangle 19"/>
          <p:cNvSpPr>
            <a:spLocks noChangeArrowheads="1"/>
          </p:cNvSpPr>
          <p:nvPr/>
        </p:nvSpPr>
        <p:spPr bwMode="auto">
          <a:xfrm>
            <a:off x="0" y="93583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TextBox 46"/>
          <p:cNvSpPr txBox="1"/>
          <p:nvPr/>
        </p:nvSpPr>
        <p:spPr>
          <a:xfrm>
            <a:off x="4464332" y="1347060"/>
            <a:ext cx="4059445" cy="646331"/>
          </a:xfrm>
          <a:prstGeom prst="rect">
            <a:avLst/>
          </a:prstGeom>
          <a:noFill/>
        </p:spPr>
        <p:txBody>
          <a:bodyPr wrap="none" rtlCol="0">
            <a:spAutoFit/>
          </a:bodyPr>
          <a:lstStyle/>
          <a:p>
            <a:r>
              <a:rPr lang="sv-SE" dirty="0" smtClean="0"/>
              <a:t>3.  Simulering av person som sätter sig på</a:t>
            </a:r>
            <a:br>
              <a:rPr lang="sv-SE" dirty="0" smtClean="0"/>
            </a:br>
            <a:r>
              <a:rPr lang="sv-SE" dirty="0" smtClean="0"/>
              <a:t>      kontorsstol</a:t>
            </a:r>
            <a:endParaRPr lang="en-US" dirty="0"/>
          </a:p>
        </p:txBody>
      </p:sp>
      <p:grpSp>
        <p:nvGrpSpPr>
          <p:cNvPr id="48" name="Grupp 60"/>
          <p:cNvGrpSpPr>
            <a:grpSpLocks/>
          </p:cNvGrpSpPr>
          <p:nvPr/>
        </p:nvGrpSpPr>
        <p:grpSpPr bwMode="auto">
          <a:xfrm>
            <a:off x="6393608" y="5008513"/>
            <a:ext cx="2375544" cy="1584424"/>
            <a:chOff x="1965325" y="2286280"/>
            <a:chExt cx="4392613" cy="2752845"/>
          </a:xfrm>
        </p:grpSpPr>
        <p:sp>
          <p:nvSpPr>
            <p:cNvPr id="49" name="Line 4"/>
            <p:cNvSpPr>
              <a:spLocks noChangeShapeType="1"/>
            </p:cNvSpPr>
            <p:nvPr/>
          </p:nvSpPr>
          <p:spPr bwMode="auto">
            <a:xfrm>
              <a:off x="2551113" y="2994425"/>
              <a:ext cx="32702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0" name="Oval 5"/>
            <p:cNvSpPr>
              <a:spLocks noChangeArrowheads="1"/>
            </p:cNvSpPr>
            <p:nvPr/>
          </p:nvSpPr>
          <p:spPr bwMode="auto">
            <a:xfrm>
              <a:off x="2878138" y="2883300"/>
              <a:ext cx="217487"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51" name="Oval 6"/>
            <p:cNvSpPr>
              <a:spLocks noChangeArrowheads="1"/>
            </p:cNvSpPr>
            <p:nvPr/>
          </p:nvSpPr>
          <p:spPr bwMode="auto">
            <a:xfrm>
              <a:off x="3095625" y="2883300"/>
              <a:ext cx="215900"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52" name="Oval 7"/>
            <p:cNvSpPr>
              <a:spLocks noChangeArrowheads="1"/>
            </p:cNvSpPr>
            <p:nvPr/>
          </p:nvSpPr>
          <p:spPr bwMode="auto">
            <a:xfrm>
              <a:off x="3313113" y="2883300"/>
              <a:ext cx="215900"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53" name="Line 8"/>
            <p:cNvSpPr>
              <a:spLocks noChangeShapeType="1"/>
            </p:cNvSpPr>
            <p:nvPr/>
          </p:nvSpPr>
          <p:spPr bwMode="auto">
            <a:xfrm flipV="1">
              <a:off x="3529013" y="2991250"/>
              <a:ext cx="695325" cy="31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4" name="Rectangle 9"/>
            <p:cNvSpPr>
              <a:spLocks noChangeArrowheads="1"/>
            </p:cNvSpPr>
            <p:nvPr/>
          </p:nvSpPr>
          <p:spPr bwMode="auto">
            <a:xfrm>
              <a:off x="4230688" y="2883300"/>
              <a:ext cx="596900" cy="225425"/>
            </a:xfrm>
            <a:prstGeom prst="rect">
              <a:avLst/>
            </a:prstGeom>
            <a:noFill/>
            <a:ln w="285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55" name="Line 10"/>
            <p:cNvSpPr>
              <a:spLocks noChangeShapeType="1"/>
            </p:cNvSpPr>
            <p:nvPr/>
          </p:nvSpPr>
          <p:spPr bwMode="auto">
            <a:xfrm flipV="1">
              <a:off x="4827588" y="2991250"/>
              <a:ext cx="1377950" cy="31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6" name="Line 11"/>
            <p:cNvSpPr>
              <a:spLocks noChangeShapeType="1"/>
            </p:cNvSpPr>
            <p:nvPr/>
          </p:nvSpPr>
          <p:spPr bwMode="auto">
            <a:xfrm rot="5400000">
              <a:off x="5695157" y="4268393"/>
              <a:ext cx="0" cy="2270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7" name="Line 12"/>
            <p:cNvSpPr>
              <a:spLocks noChangeShapeType="1"/>
            </p:cNvSpPr>
            <p:nvPr/>
          </p:nvSpPr>
          <p:spPr bwMode="auto">
            <a:xfrm rot="5400000">
              <a:off x="5695157" y="4376343"/>
              <a:ext cx="0" cy="2270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8" name="Line 13"/>
            <p:cNvSpPr>
              <a:spLocks noChangeShapeType="1"/>
            </p:cNvSpPr>
            <p:nvPr/>
          </p:nvSpPr>
          <p:spPr bwMode="auto">
            <a:xfrm rot="5400000" flipV="1">
              <a:off x="5449887" y="4735913"/>
              <a:ext cx="49212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59" name="Oval 15"/>
            <p:cNvSpPr>
              <a:spLocks noChangeArrowheads="1"/>
            </p:cNvSpPr>
            <p:nvPr/>
          </p:nvSpPr>
          <p:spPr bwMode="auto">
            <a:xfrm rot="5400000">
              <a:off x="6246019" y="4927206"/>
              <a:ext cx="109538" cy="114300"/>
            </a:xfrm>
            <a:prstGeom prst="ellipse">
              <a:avLst/>
            </a:prstGeom>
            <a:solidFill>
              <a:schemeClr val="bg1"/>
            </a:solidFill>
            <a:ln w="28575" algn="ctr">
              <a:solidFill>
                <a:schemeClr val="tx1"/>
              </a:solidFill>
              <a:round/>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60" name="Rectangle 16"/>
            <p:cNvSpPr>
              <a:spLocks noChangeArrowheads="1"/>
            </p:cNvSpPr>
            <p:nvPr/>
          </p:nvSpPr>
          <p:spPr bwMode="auto">
            <a:xfrm>
              <a:off x="2822575" y="3015062"/>
              <a:ext cx="760413" cy="169863"/>
            </a:xfrm>
            <a:prstGeom prst="rect">
              <a:avLst/>
            </a:prstGeom>
            <a:solidFill>
              <a:schemeClr val="bg1"/>
            </a:solidFill>
            <a:ln w="9525" algn="ctr">
              <a:solidFill>
                <a:schemeClr val="bg1"/>
              </a:solidFill>
              <a:miter lim="800000"/>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61" name="Text Box 17"/>
            <p:cNvSpPr txBox="1">
              <a:spLocks noChangeArrowheads="1"/>
            </p:cNvSpPr>
            <p:nvPr/>
          </p:nvSpPr>
          <p:spPr bwMode="auto">
            <a:xfrm>
              <a:off x="2948685" y="228628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L</a:t>
              </a:r>
            </a:p>
          </p:txBody>
        </p:sp>
        <p:sp>
          <p:nvSpPr>
            <p:cNvPr id="62" name="Text Box 18"/>
            <p:cNvSpPr txBox="1">
              <a:spLocks noChangeArrowheads="1"/>
            </p:cNvSpPr>
            <p:nvPr/>
          </p:nvSpPr>
          <p:spPr bwMode="auto">
            <a:xfrm>
              <a:off x="3902131" y="2286280"/>
              <a:ext cx="1106288" cy="70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R</a:t>
              </a:r>
              <a:r>
                <a:rPr lang="sv-SE" altLang="en-US" sz="1200">
                  <a:latin typeface="Times New Roman" pitchFamily="18" charset="0"/>
                </a:rPr>
                <a:t>L</a:t>
              </a:r>
            </a:p>
          </p:txBody>
        </p:sp>
        <p:sp>
          <p:nvSpPr>
            <p:cNvPr id="63" name="Text Box 19"/>
            <p:cNvSpPr txBox="1">
              <a:spLocks noChangeArrowheads="1"/>
            </p:cNvSpPr>
            <p:nvPr/>
          </p:nvSpPr>
          <p:spPr bwMode="auto">
            <a:xfrm>
              <a:off x="5143500" y="4181875"/>
              <a:ext cx="354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C</a:t>
              </a:r>
            </a:p>
          </p:txBody>
        </p:sp>
        <p:sp>
          <p:nvSpPr>
            <p:cNvPr id="64" name="Oval 20"/>
            <p:cNvSpPr>
              <a:spLocks noChangeArrowheads="1"/>
            </p:cNvSpPr>
            <p:nvPr/>
          </p:nvSpPr>
          <p:spPr bwMode="auto">
            <a:xfrm>
              <a:off x="2366963" y="3726262"/>
              <a:ext cx="327025" cy="312738"/>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65" name="Line 21"/>
            <p:cNvSpPr>
              <a:spLocks noChangeShapeType="1"/>
            </p:cNvSpPr>
            <p:nvPr/>
          </p:nvSpPr>
          <p:spPr bwMode="auto">
            <a:xfrm flipV="1">
              <a:off x="2533650" y="2996012"/>
              <a:ext cx="14288" cy="7239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66" name="Line 22"/>
            <p:cNvSpPr>
              <a:spLocks noChangeShapeType="1"/>
            </p:cNvSpPr>
            <p:nvPr/>
          </p:nvSpPr>
          <p:spPr bwMode="auto">
            <a:xfrm flipV="1">
              <a:off x="2509838" y="4991500"/>
              <a:ext cx="3733800" cy="95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67" name="Line 24"/>
            <p:cNvSpPr>
              <a:spLocks noChangeShapeType="1"/>
            </p:cNvSpPr>
            <p:nvPr/>
          </p:nvSpPr>
          <p:spPr bwMode="auto">
            <a:xfrm flipH="1" flipV="1">
              <a:off x="2524125" y="4053287"/>
              <a:ext cx="0" cy="9620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68" name="Text Box 25"/>
            <p:cNvSpPr txBox="1">
              <a:spLocks noChangeArrowheads="1"/>
            </p:cNvSpPr>
            <p:nvPr/>
          </p:nvSpPr>
          <p:spPr bwMode="auto">
            <a:xfrm>
              <a:off x="1965325" y="3713562"/>
              <a:ext cx="371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U</a:t>
              </a:r>
              <a:endParaRPr lang="en-GB" altLang="en-US" sz="2000">
                <a:latin typeface="Times New Roman" pitchFamily="18" charset="0"/>
              </a:endParaRPr>
            </a:p>
          </p:txBody>
        </p:sp>
        <p:sp>
          <p:nvSpPr>
            <p:cNvPr id="69" name="Line 13"/>
            <p:cNvSpPr>
              <a:spLocks noChangeShapeType="1"/>
            </p:cNvSpPr>
            <p:nvPr/>
          </p:nvSpPr>
          <p:spPr bwMode="auto">
            <a:xfrm rot="5400000">
              <a:off x="5523706" y="4182669"/>
              <a:ext cx="377825" cy="47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1" name="Oval 15"/>
            <p:cNvSpPr>
              <a:spLocks noChangeArrowheads="1"/>
            </p:cNvSpPr>
            <p:nvPr/>
          </p:nvSpPr>
          <p:spPr bwMode="auto">
            <a:xfrm rot="5400000">
              <a:off x="6207919" y="2931719"/>
              <a:ext cx="109537" cy="114300"/>
            </a:xfrm>
            <a:prstGeom prst="ellipse">
              <a:avLst/>
            </a:prstGeom>
            <a:solidFill>
              <a:schemeClr val="bg1"/>
            </a:solidFill>
            <a:ln w="28575" algn="ctr">
              <a:solidFill>
                <a:schemeClr val="tx1"/>
              </a:solidFill>
              <a:round/>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75" name="Rectangle 9"/>
            <p:cNvSpPr>
              <a:spLocks noChangeArrowheads="1"/>
            </p:cNvSpPr>
            <p:nvPr/>
          </p:nvSpPr>
          <p:spPr bwMode="auto">
            <a:xfrm rot="5400000">
              <a:off x="5407819" y="3565131"/>
              <a:ext cx="596900" cy="227012"/>
            </a:xfrm>
            <a:prstGeom prst="rect">
              <a:avLst/>
            </a:prstGeom>
            <a:noFill/>
            <a:ln w="285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76" name="Line 13"/>
            <p:cNvSpPr>
              <a:spLocks noChangeShapeType="1"/>
            </p:cNvSpPr>
            <p:nvPr/>
          </p:nvSpPr>
          <p:spPr bwMode="auto">
            <a:xfrm rot="5400000">
              <a:off x="5528469" y="3192068"/>
              <a:ext cx="377825" cy="476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7" name="Text Box 18"/>
            <p:cNvSpPr txBox="1">
              <a:spLocks noChangeArrowheads="1"/>
            </p:cNvSpPr>
            <p:nvPr/>
          </p:nvSpPr>
          <p:spPr bwMode="auto">
            <a:xfrm>
              <a:off x="4611494" y="3396062"/>
              <a:ext cx="1032069" cy="70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R</a:t>
              </a:r>
              <a:r>
                <a:rPr lang="sv-SE" altLang="en-US" sz="1200">
                  <a:latin typeface="Times New Roman" pitchFamily="18" charset="0"/>
                </a:rPr>
                <a:t>C</a:t>
              </a:r>
            </a:p>
          </p:txBody>
        </p:sp>
      </p:grpSp>
      <p:sp>
        <p:nvSpPr>
          <p:cNvPr id="96" name="TextBox 71"/>
          <p:cNvSpPr txBox="1"/>
          <p:nvPr/>
        </p:nvSpPr>
        <p:spPr>
          <a:xfrm>
            <a:off x="4500318" y="5531218"/>
            <a:ext cx="1886805" cy="646331"/>
          </a:xfrm>
          <a:prstGeom prst="rect">
            <a:avLst/>
          </a:prstGeom>
          <a:noFill/>
        </p:spPr>
        <p:txBody>
          <a:bodyPr wrap="square" rtlCol="0">
            <a:spAutoFit/>
          </a:bodyPr>
          <a:lstStyle/>
          <a:p>
            <a:r>
              <a:rPr lang="sv-SE" dirty="0"/>
              <a:t>4</a:t>
            </a:r>
            <a:r>
              <a:rPr lang="sv-SE" dirty="0" smtClean="0"/>
              <a:t>.  Simulering av elektrisk krets.</a:t>
            </a:r>
            <a:endParaRPr lang="en-US" dirty="0"/>
          </a:p>
        </p:txBody>
      </p:sp>
    </p:spTree>
    <p:extLst>
      <p:ext uri="{BB962C8B-B14F-4D97-AF65-F5344CB8AC3E}">
        <p14:creationId xmlns:p14="http://schemas.microsoft.com/office/powerpoint/2010/main" val="1842028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Förberedande uppgift</a:t>
            </a:r>
            <a:endParaRPr lang="sv-SE" sz="3600" b="1" i="1" baseline="0" dirty="0">
              <a:solidFill>
                <a:schemeClr val="tx2"/>
              </a:solidFill>
              <a:effectLst>
                <a:outerShdw blurRad="38100" dist="38100" dir="2700000" algn="tl">
                  <a:srgbClr val="DDDDDD"/>
                </a:outerShdw>
              </a:effectLst>
            </a:endParaRPr>
          </a:p>
        </p:txBody>
      </p:sp>
      <p:sp>
        <p:nvSpPr>
          <p:cNvPr id="169989" name="Rectangle 5"/>
          <p:cNvSpPr>
            <a:spLocks noChangeArrowheads="1"/>
          </p:cNvSpPr>
          <p:nvPr/>
        </p:nvSpPr>
        <p:spPr bwMode="auto">
          <a:xfrm>
            <a:off x="360363" y="914401"/>
            <a:ext cx="8586787" cy="3162671"/>
          </a:xfrm>
          <a:prstGeom prst="rect">
            <a:avLst/>
          </a:prstGeom>
          <a:noFill/>
          <a:ln w="9525">
            <a:noFill/>
            <a:miter lim="800000"/>
            <a:headEnd/>
            <a:tailEnd/>
          </a:ln>
          <a:effectLst/>
        </p:spPr>
        <p:txBody>
          <a:bodyPr lIns="90488" tIns="44450" rIns="90488" bIns="44450">
            <a:prstTxWarp prst="textNoShape">
              <a:avLst/>
            </a:prstTxWarp>
          </a:bodyPr>
          <a:lstStyle/>
          <a:p>
            <a:pPr marL="342900" indent="-342900">
              <a:spcBef>
                <a:spcPct val="0"/>
              </a:spcBef>
              <a:spcAft>
                <a:spcPct val="100000"/>
              </a:spcAft>
            </a:pPr>
            <a:r>
              <a:rPr lang="sv-SE" sz="3200" baseline="0" dirty="0" smtClean="0"/>
              <a:t>	</a:t>
            </a:r>
            <a:r>
              <a:rPr lang="sv-SE" sz="2400" dirty="0" smtClean="0"/>
              <a:t>Som en förberedelse inför inlämningsuppgifterna ska du bekanta dig med Matlab. Följ instruktionerna i dokumentet ”</a:t>
            </a:r>
            <a:r>
              <a:rPr lang="sv-SE" sz="2400" b="1" dirty="0" smtClean="0"/>
              <a:t>En mycket kort introduktion till Matlab</a:t>
            </a:r>
            <a:r>
              <a:rPr lang="sv-SE" sz="2400" dirty="0" smtClean="0"/>
              <a:t>”. Du kommer bland annat studera ett program som genererar en stråle som studsar i en rektangel. I samband med att du kör programmet kan du även ta del av dokumentet </a:t>
            </a:r>
            <a:r>
              <a:rPr lang="sv-SE" sz="2400" b="1" dirty="0" smtClean="0"/>
              <a:t>”Några programmeringsbegrepp”.</a:t>
            </a:r>
            <a:r>
              <a:rPr lang="sv-SE" sz="2400" dirty="0" smtClean="0"/>
              <a:t> </a:t>
            </a:r>
          </a:p>
          <a:p>
            <a:pPr marL="342900" indent="-342900">
              <a:spcBef>
                <a:spcPct val="0"/>
              </a:spcBef>
              <a:spcAft>
                <a:spcPct val="100000"/>
              </a:spcAft>
            </a:pPr>
            <a:r>
              <a:rPr lang="sv-SE" sz="3200" dirty="0" smtClean="0"/>
              <a:t> </a:t>
            </a:r>
            <a:endParaRPr lang="sv-SE" sz="3200" baseline="0" dirty="0" smtClean="0"/>
          </a:p>
          <a:p>
            <a:pPr marL="342900" indent="-342900">
              <a:spcBef>
                <a:spcPct val="0"/>
              </a:spcBef>
              <a:spcAft>
                <a:spcPct val="100000"/>
              </a:spcAft>
            </a:pPr>
            <a:endParaRPr lang="sv-SE" sz="2000" baseline="0"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3933056"/>
            <a:ext cx="3877353"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Uppgift 1</a:t>
            </a:r>
            <a:endParaRPr lang="sv-SE" sz="3600" b="1" i="1" baseline="0" dirty="0">
              <a:solidFill>
                <a:schemeClr val="tx2"/>
              </a:solidFill>
              <a:effectLst>
                <a:outerShdw blurRad="38100" dist="38100" dir="2700000" algn="tl">
                  <a:srgbClr val="DDDDDD"/>
                </a:outerShdw>
              </a:effectLst>
            </a:endParaRPr>
          </a:p>
        </p:txBody>
      </p:sp>
      <p:pic>
        <p:nvPicPr>
          <p:cNvPr id="169987" name="Picture 3"/>
          <p:cNvPicPr>
            <a:picLocks noGrp="1" noChangeAspect="1" noChangeArrowheads="1"/>
          </p:cNvPicPr>
          <p:nvPr>
            <p:ph/>
          </p:nvPr>
        </p:nvPicPr>
        <p:blipFill>
          <a:blip r:embed="rId2"/>
          <a:srcRect/>
          <a:stretch>
            <a:fillRect/>
          </a:stretch>
        </p:blipFill>
        <p:spPr>
          <a:xfrm>
            <a:off x="2659360" y="3388146"/>
            <a:ext cx="4216896" cy="3162671"/>
          </a:xfrm>
          <a:noFill/>
          <a:ln/>
        </p:spPr>
      </p:pic>
      <p:sp>
        <p:nvSpPr>
          <p:cNvPr id="169989" name="Rectangle 5"/>
          <p:cNvSpPr>
            <a:spLocks noChangeArrowheads="1"/>
          </p:cNvSpPr>
          <p:nvPr/>
        </p:nvSpPr>
        <p:spPr bwMode="auto">
          <a:xfrm>
            <a:off x="360363" y="914401"/>
            <a:ext cx="8586787" cy="2658615"/>
          </a:xfrm>
          <a:prstGeom prst="rect">
            <a:avLst/>
          </a:prstGeom>
          <a:noFill/>
          <a:ln w="9525">
            <a:noFill/>
            <a:miter lim="800000"/>
            <a:headEnd/>
            <a:tailEnd/>
          </a:ln>
          <a:effectLst/>
        </p:spPr>
        <p:txBody>
          <a:bodyPr lIns="90488" tIns="44450" rIns="90488" bIns="44450">
            <a:prstTxWarp prst="textNoShape">
              <a:avLst/>
            </a:prstTxWarp>
          </a:bodyPr>
          <a:lstStyle/>
          <a:p>
            <a:pPr marL="342900" indent="-342900">
              <a:spcBef>
                <a:spcPct val="0"/>
              </a:spcBef>
              <a:spcAft>
                <a:spcPct val="100000"/>
              </a:spcAft>
            </a:pPr>
            <a:r>
              <a:rPr lang="sv-SE" sz="2400" baseline="0" dirty="0" smtClean="0"/>
              <a:t>	I uppgift 1</a:t>
            </a:r>
            <a:r>
              <a:rPr lang="sv-SE" sz="2400" dirty="0" smtClean="0"/>
              <a:t> ska du själv skriva ett program som genererar en stråle som studsar i en polygon. </a:t>
            </a:r>
          </a:p>
          <a:p>
            <a:pPr marL="342900" indent="-342900">
              <a:spcBef>
                <a:spcPct val="0"/>
              </a:spcBef>
              <a:spcAft>
                <a:spcPct val="100000"/>
              </a:spcAft>
            </a:pPr>
            <a:r>
              <a:rPr lang="sv-SE" sz="2400" dirty="0" smtClean="0"/>
              <a:t>     Titta först på presentationen ”</a:t>
            </a:r>
            <a:r>
              <a:rPr lang="sv-SE" sz="2400" b="1" dirty="0" smtClean="0"/>
              <a:t>Inför uppgift 1</a:t>
            </a:r>
            <a:r>
              <a:rPr lang="sv-SE" sz="2400" dirty="0" smtClean="0"/>
              <a:t>” och följ sedan instruktionerna i dokumentet ”</a:t>
            </a:r>
            <a:r>
              <a:rPr lang="sv-SE" sz="2400" b="1" dirty="0" smtClean="0"/>
              <a:t>Instruktioner och lösningsförslag till uppgift 1</a:t>
            </a:r>
            <a:r>
              <a:rPr lang="sv-SE" sz="2400" dirty="0" smtClean="0"/>
              <a:t>”</a:t>
            </a:r>
            <a:endParaRPr lang="sv-SE" sz="2400" baseline="0" dirty="0" smtClean="0"/>
          </a:p>
          <a:p>
            <a:pPr marL="342900" indent="-342900">
              <a:spcBef>
                <a:spcPct val="0"/>
              </a:spcBef>
              <a:spcAft>
                <a:spcPct val="100000"/>
              </a:spcAft>
            </a:pPr>
            <a:endParaRPr lang="sv-SE" sz="2000" baseline="0"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Uppgift 2</a:t>
            </a:r>
            <a:endParaRPr lang="sv-SE" sz="3600" b="1" i="1" baseline="0" dirty="0">
              <a:solidFill>
                <a:schemeClr val="tx2"/>
              </a:solidFill>
              <a:effectLst>
                <a:outerShdw blurRad="38100" dist="38100" dir="2700000" algn="tl">
                  <a:srgbClr val="DDDDDD"/>
                </a:outerShdw>
              </a:effectLst>
            </a:endParaRPr>
          </a:p>
        </p:txBody>
      </p:sp>
      <p:sp>
        <p:nvSpPr>
          <p:cNvPr id="169989" name="Rectangle 5"/>
          <p:cNvSpPr>
            <a:spLocks noChangeArrowheads="1"/>
          </p:cNvSpPr>
          <p:nvPr/>
        </p:nvSpPr>
        <p:spPr bwMode="auto">
          <a:xfrm>
            <a:off x="360363" y="914401"/>
            <a:ext cx="8586787" cy="1447799"/>
          </a:xfrm>
          <a:prstGeom prst="rect">
            <a:avLst/>
          </a:prstGeom>
          <a:noFill/>
          <a:ln w="9525">
            <a:noFill/>
            <a:miter lim="800000"/>
            <a:headEnd/>
            <a:tailEnd/>
          </a:ln>
          <a:effectLst/>
        </p:spPr>
        <p:txBody>
          <a:bodyPr lIns="90488" tIns="44450" rIns="90488" bIns="44450">
            <a:prstTxWarp prst="textNoShape">
              <a:avLst/>
            </a:prstTxWarp>
          </a:bodyPr>
          <a:lstStyle/>
          <a:p>
            <a:pPr marL="342900" indent="-342900">
              <a:spcBef>
                <a:spcPct val="0"/>
              </a:spcBef>
              <a:spcAft>
                <a:spcPts val="600"/>
              </a:spcAft>
            </a:pPr>
            <a:r>
              <a:rPr lang="sv-SE" sz="2400" baseline="0" dirty="0" smtClean="0"/>
              <a:t>	I uppgift 2 ska du skriva ett program som ritar ett hus so</a:t>
            </a:r>
            <a:r>
              <a:rPr lang="sv-SE" sz="2400" dirty="0" smtClean="0"/>
              <a:t>m flyttas med hjälp av linjära avbildningar.</a:t>
            </a:r>
          </a:p>
          <a:p>
            <a:pPr marL="342900" indent="-342900">
              <a:spcBef>
                <a:spcPct val="0"/>
              </a:spcBef>
              <a:spcAft>
                <a:spcPts val="600"/>
              </a:spcAft>
            </a:pPr>
            <a:r>
              <a:rPr lang="sv-SE" sz="2400" dirty="0" smtClean="0"/>
              <a:t>     Titta först på presentationen ”</a:t>
            </a:r>
            <a:r>
              <a:rPr lang="sv-SE" sz="2400" b="1" dirty="0" smtClean="0"/>
              <a:t>Inför uppgift 2</a:t>
            </a:r>
            <a:r>
              <a:rPr lang="sv-SE" sz="2400" dirty="0" smtClean="0"/>
              <a:t>” och följ sedan instruktionerna i dokumentet ”</a:t>
            </a:r>
            <a:r>
              <a:rPr lang="sv-SE" sz="2400" b="1" dirty="0" smtClean="0"/>
              <a:t>Instruktioner och lösningsförslag till uppgift 2</a:t>
            </a:r>
            <a:r>
              <a:rPr lang="sv-SE" sz="2400" dirty="0" smtClean="0"/>
              <a:t>”  </a:t>
            </a:r>
            <a:endParaRPr lang="sv-SE" sz="2400" baseline="0" dirty="0" smtClean="0"/>
          </a:p>
          <a:p>
            <a:pPr marL="342900" indent="-342900">
              <a:spcBef>
                <a:spcPct val="0"/>
              </a:spcBef>
              <a:spcAft>
                <a:spcPct val="100000"/>
              </a:spcAft>
            </a:pPr>
            <a:endParaRPr lang="sv-SE" sz="2000" baseline="0" dirty="0"/>
          </a:p>
        </p:txBody>
      </p:sp>
      <p:pic>
        <p:nvPicPr>
          <p:cNvPr id="8" name="Picture 8"/>
          <p:cNvPicPr>
            <a:picLocks noChangeAspect="1" noChangeArrowheads="1"/>
          </p:cNvPicPr>
          <p:nvPr/>
        </p:nvPicPr>
        <p:blipFill>
          <a:blip r:embed="rId2"/>
          <a:srcRect/>
          <a:stretch>
            <a:fillRect/>
          </a:stretch>
        </p:blipFill>
        <p:spPr>
          <a:xfrm>
            <a:off x="3016734" y="2636912"/>
            <a:ext cx="3112120" cy="2850540"/>
          </a:xfrm>
          <a:prstGeom prst="rect">
            <a:avLst/>
          </a:prstGeom>
          <a:noFill/>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Uppgift 3</a:t>
            </a:r>
            <a:endParaRPr lang="sv-SE" sz="3600" b="1" i="1" baseline="0" dirty="0">
              <a:solidFill>
                <a:schemeClr val="tx2"/>
              </a:solidFill>
              <a:effectLst>
                <a:outerShdw blurRad="38100" dist="38100" dir="2700000" algn="tl">
                  <a:srgbClr val="DDDDDD"/>
                </a:outerShdw>
              </a:effectLst>
            </a:endParaRPr>
          </a:p>
        </p:txBody>
      </p:sp>
      <p:sp>
        <p:nvSpPr>
          <p:cNvPr id="41" name="Rectangle 5"/>
          <p:cNvSpPr>
            <a:spLocks noChangeArrowheads="1"/>
          </p:cNvSpPr>
          <p:nvPr/>
        </p:nvSpPr>
        <p:spPr bwMode="auto">
          <a:xfrm>
            <a:off x="360363" y="914401"/>
            <a:ext cx="8586787" cy="2658615"/>
          </a:xfrm>
          <a:prstGeom prst="rect">
            <a:avLst/>
          </a:prstGeom>
          <a:noFill/>
          <a:ln w="9525">
            <a:noFill/>
            <a:miter lim="800000"/>
            <a:headEnd/>
            <a:tailEnd/>
          </a:ln>
          <a:effectLst/>
        </p:spPr>
        <p:txBody>
          <a:bodyPr lIns="90488" tIns="44450" rIns="90488" bIns="44450">
            <a:prstTxWarp prst="textNoShape">
              <a:avLst/>
            </a:prstTxWarp>
          </a:bodyPr>
          <a:lstStyle/>
          <a:p>
            <a:pPr marL="324000" indent="-342900">
              <a:spcBef>
                <a:spcPct val="0"/>
              </a:spcBef>
              <a:spcAft>
                <a:spcPts val="600"/>
              </a:spcAft>
            </a:pPr>
            <a:r>
              <a:rPr lang="sv-SE" sz="2400" baseline="0" dirty="0" smtClean="0"/>
              <a:t>	I uppgift 3</a:t>
            </a:r>
            <a:r>
              <a:rPr lang="sv-SE" sz="2400" dirty="0" smtClean="0"/>
              <a:t> ska du</a:t>
            </a:r>
            <a:r>
              <a:rPr lang="sv-SE" sz="2400" dirty="0"/>
              <a:t> </a:t>
            </a:r>
            <a:r>
              <a:rPr lang="sv-SE" sz="2400" dirty="0" smtClean="0"/>
              <a:t>i </a:t>
            </a:r>
            <a:r>
              <a:rPr lang="sv-SE" sz="2400" dirty="0" err="1" smtClean="0"/>
              <a:t>Simulink</a:t>
            </a:r>
            <a:r>
              <a:rPr lang="sv-SE" sz="2400" dirty="0" smtClean="0"/>
              <a:t> programmera en simulering av ett andra ordingens system som kan likna en </a:t>
            </a:r>
            <a:r>
              <a:rPr lang="sv-SE" sz="2400" dirty="0" err="1" smtClean="0"/>
              <a:t>kontrorsstol</a:t>
            </a:r>
            <a:r>
              <a:rPr lang="sv-SE" sz="2400" dirty="0" smtClean="0"/>
              <a:t>. Händelsen som simuleras är när en person sätter sig. </a:t>
            </a:r>
          </a:p>
          <a:p>
            <a:pPr marL="324000" indent="-342900">
              <a:spcBef>
                <a:spcPct val="0"/>
              </a:spcBef>
              <a:spcAft>
                <a:spcPct val="100000"/>
              </a:spcAft>
            </a:pPr>
            <a:r>
              <a:rPr lang="sv-SE" sz="2400" dirty="0" smtClean="0"/>
              <a:t>     Titta först på presentationen ”</a:t>
            </a:r>
            <a:r>
              <a:rPr lang="sv-SE" sz="2400" b="1" dirty="0" smtClean="0"/>
              <a:t>Inför uppgift 3</a:t>
            </a:r>
            <a:r>
              <a:rPr lang="sv-SE" sz="2400" dirty="0" smtClean="0"/>
              <a:t>” och följ sedan instruktionerna i dokumentet ”</a:t>
            </a:r>
            <a:r>
              <a:rPr lang="sv-SE" sz="2400" b="1" dirty="0" smtClean="0"/>
              <a:t>Instruktioner och lösningsförslag till uppgift 3</a:t>
            </a:r>
            <a:r>
              <a:rPr lang="sv-SE" sz="2400" dirty="0" smtClean="0"/>
              <a:t>”</a:t>
            </a:r>
            <a:endParaRPr lang="sv-SE" sz="2400" baseline="0" dirty="0" smtClean="0"/>
          </a:p>
          <a:p>
            <a:pPr marL="342900" indent="-342900">
              <a:spcBef>
                <a:spcPct val="0"/>
              </a:spcBef>
              <a:spcAft>
                <a:spcPct val="100000"/>
              </a:spcAft>
            </a:pPr>
            <a:endParaRPr lang="sv-SE" sz="2000" baseline="0" dirty="0"/>
          </a:p>
        </p:txBody>
      </p:sp>
      <p:sp>
        <p:nvSpPr>
          <p:cNvPr id="42" name="Rektangel 6"/>
          <p:cNvSpPr/>
          <p:nvPr/>
        </p:nvSpPr>
        <p:spPr>
          <a:xfrm>
            <a:off x="4391471" y="3140968"/>
            <a:ext cx="50405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43" name="Grupp 31"/>
          <p:cNvGrpSpPr/>
          <p:nvPr/>
        </p:nvGrpSpPr>
        <p:grpSpPr>
          <a:xfrm>
            <a:off x="3635896" y="4060007"/>
            <a:ext cx="2051720" cy="1529233"/>
            <a:chOff x="0" y="1107679"/>
            <a:chExt cx="2051720" cy="1529233"/>
          </a:xfrm>
        </p:grpSpPr>
        <p:grpSp>
          <p:nvGrpSpPr>
            <p:cNvPr id="44" name="Grupp 118"/>
            <p:cNvGrpSpPr/>
            <p:nvPr/>
          </p:nvGrpSpPr>
          <p:grpSpPr>
            <a:xfrm rot="5400000">
              <a:off x="186847" y="1676406"/>
              <a:ext cx="1169194" cy="751818"/>
              <a:chOff x="522206" y="1249252"/>
              <a:chExt cx="1250320" cy="739886"/>
            </a:xfrm>
          </p:grpSpPr>
          <p:sp>
            <p:nvSpPr>
              <p:cNvPr id="54" name="Line 4"/>
              <p:cNvSpPr>
                <a:spLocks noChangeShapeType="1"/>
              </p:cNvSpPr>
              <p:nvPr/>
            </p:nvSpPr>
            <p:spPr bwMode="auto">
              <a:xfrm>
                <a:off x="522206" y="1799156"/>
                <a:ext cx="326951" cy="0"/>
              </a:xfrm>
              <a:prstGeom prst="line">
                <a:avLst/>
              </a:prstGeom>
              <a:noFill/>
              <a:ln w="28575">
                <a:solidFill>
                  <a:schemeClr val="tx1"/>
                </a:solidFill>
                <a:round/>
                <a:headEnd/>
                <a:tailEnd/>
              </a:ln>
            </p:spPr>
            <p:txBody>
              <a:bodyPr anchor="ctr"/>
              <a:lstStyle/>
              <a:p>
                <a:endParaRPr lang="sv-SE"/>
              </a:p>
            </p:txBody>
          </p:sp>
          <p:sp>
            <p:nvSpPr>
              <p:cNvPr id="55" name="Oval 5"/>
              <p:cNvSpPr>
                <a:spLocks noChangeArrowheads="1"/>
              </p:cNvSpPr>
              <p:nvPr/>
            </p:nvSpPr>
            <p:spPr bwMode="auto">
              <a:xfrm>
                <a:off x="849158"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56" name="Oval 6"/>
              <p:cNvSpPr>
                <a:spLocks noChangeArrowheads="1"/>
              </p:cNvSpPr>
              <p:nvPr/>
            </p:nvSpPr>
            <p:spPr bwMode="auto">
              <a:xfrm>
                <a:off x="1065928"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57" name="Oval 7"/>
              <p:cNvSpPr>
                <a:spLocks noChangeArrowheads="1"/>
              </p:cNvSpPr>
              <p:nvPr/>
            </p:nvSpPr>
            <p:spPr bwMode="auto">
              <a:xfrm>
                <a:off x="1283895" y="1686667"/>
                <a:ext cx="216770" cy="227478"/>
              </a:xfrm>
              <a:prstGeom prst="ellipse">
                <a:avLst/>
              </a:prstGeom>
              <a:noFill/>
              <a:ln w="28575" algn="ctr">
                <a:solidFill>
                  <a:schemeClr val="tx1"/>
                </a:solidFill>
                <a:round/>
                <a:headEnd/>
                <a:tailEnd/>
              </a:ln>
            </p:spPr>
            <p:txBody>
              <a:bodyPr wrap="none" anchor="ctr"/>
              <a:lstStyle/>
              <a:p>
                <a:endParaRPr lang="sv-SE"/>
              </a:p>
            </p:txBody>
          </p:sp>
          <p:sp>
            <p:nvSpPr>
              <p:cNvPr id="58" name="Line 8"/>
              <p:cNvSpPr>
                <a:spLocks noChangeShapeType="1"/>
              </p:cNvSpPr>
              <p:nvPr/>
            </p:nvSpPr>
            <p:spPr bwMode="auto">
              <a:xfrm>
                <a:off x="1500665" y="1799156"/>
                <a:ext cx="271861" cy="0"/>
              </a:xfrm>
              <a:prstGeom prst="line">
                <a:avLst/>
              </a:prstGeom>
              <a:noFill/>
              <a:ln w="28575">
                <a:solidFill>
                  <a:schemeClr val="tx1"/>
                </a:solidFill>
                <a:round/>
                <a:headEnd/>
                <a:tailEnd/>
              </a:ln>
            </p:spPr>
            <p:txBody>
              <a:bodyPr anchor="ctr"/>
              <a:lstStyle/>
              <a:p>
                <a:endParaRPr lang="sv-SE"/>
              </a:p>
            </p:txBody>
          </p:sp>
          <p:sp>
            <p:nvSpPr>
              <p:cNvPr id="59" name="Rectangle 16"/>
              <p:cNvSpPr>
                <a:spLocks noChangeArrowheads="1"/>
              </p:cNvSpPr>
              <p:nvPr/>
            </p:nvSpPr>
            <p:spPr bwMode="auto">
              <a:xfrm>
                <a:off x="794067" y="1819154"/>
                <a:ext cx="760491" cy="169984"/>
              </a:xfrm>
              <a:prstGeom prst="rect">
                <a:avLst/>
              </a:prstGeom>
              <a:solidFill>
                <a:schemeClr val="bg1"/>
              </a:solidFill>
              <a:ln w="9525" algn="ctr">
                <a:solidFill>
                  <a:schemeClr val="bg1"/>
                </a:solidFill>
                <a:miter lim="800000"/>
                <a:headEnd/>
                <a:tailEnd/>
              </a:ln>
            </p:spPr>
            <p:txBody>
              <a:bodyPr wrap="none" anchor="ctr"/>
              <a:lstStyle/>
              <a:p>
                <a:endParaRPr lang="sv-SE"/>
              </a:p>
            </p:txBody>
          </p:sp>
          <p:sp>
            <p:nvSpPr>
              <p:cNvPr id="60" name="Text Box 17"/>
              <p:cNvSpPr txBox="1">
                <a:spLocks noChangeArrowheads="1"/>
              </p:cNvSpPr>
              <p:nvPr/>
            </p:nvSpPr>
            <p:spPr bwMode="auto">
              <a:xfrm rot="16200000">
                <a:off x="907424" y="1249266"/>
                <a:ext cx="427899" cy="427872"/>
              </a:xfrm>
              <a:prstGeom prst="rect">
                <a:avLst/>
              </a:prstGeom>
              <a:noFill/>
              <a:ln w="9525" algn="ctr">
                <a:noFill/>
                <a:miter lim="800000"/>
                <a:headEnd/>
                <a:tailEnd/>
              </a:ln>
            </p:spPr>
            <p:txBody>
              <a:bodyPr wrap="square">
                <a:spAutoFit/>
              </a:bodyPr>
              <a:lstStyle/>
              <a:p>
                <a:r>
                  <a:rPr lang="sv-SE" sz="2000" dirty="0" smtClean="0"/>
                  <a:t>k</a:t>
                </a:r>
                <a:endParaRPr lang="sv-SE" sz="2000" dirty="0"/>
              </a:p>
            </p:txBody>
          </p:sp>
        </p:grpSp>
        <p:grpSp>
          <p:nvGrpSpPr>
            <p:cNvPr id="45" name="Grupp 31"/>
            <p:cNvGrpSpPr/>
            <p:nvPr/>
          </p:nvGrpSpPr>
          <p:grpSpPr>
            <a:xfrm>
              <a:off x="0" y="1107679"/>
              <a:ext cx="1547663" cy="400110"/>
              <a:chOff x="1510268" y="1555546"/>
              <a:chExt cx="859873" cy="393759"/>
            </a:xfrm>
          </p:grpSpPr>
          <p:sp>
            <p:nvSpPr>
              <p:cNvPr id="52" name="Rectangle 9"/>
              <p:cNvSpPr>
                <a:spLocks noChangeArrowheads="1"/>
              </p:cNvSpPr>
              <p:nvPr/>
            </p:nvSpPr>
            <p:spPr bwMode="auto">
              <a:xfrm>
                <a:off x="1772526" y="1686667"/>
                <a:ext cx="597615" cy="226228"/>
              </a:xfrm>
              <a:prstGeom prst="rect">
                <a:avLst/>
              </a:prstGeom>
              <a:noFill/>
              <a:ln w="28575" algn="ctr">
                <a:solidFill>
                  <a:schemeClr val="tx1"/>
                </a:solidFill>
                <a:miter lim="800000"/>
                <a:headEnd/>
                <a:tailEnd/>
              </a:ln>
            </p:spPr>
            <p:txBody>
              <a:bodyPr wrap="none" anchor="ctr"/>
              <a:lstStyle/>
              <a:p>
                <a:endParaRPr lang="sv-SE"/>
              </a:p>
            </p:txBody>
          </p:sp>
          <p:sp>
            <p:nvSpPr>
              <p:cNvPr id="53" name="Text Box 18"/>
              <p:cNvSpPr txBox="1">
                <a:spLocks noChangeArrowheads="1"/>
              </p:cNvSpPr>
              <p:nvPr/>
            </p:nvSpPr>
            <p:spPr bwMode="auto">
              <a:xfrm>
                <a:off x="1510268" y="1555546"/>
                <a:ext cx="379787" cy="393759"/>
              </a:xfrm>
              <a:prstGeom prst="rect">
                <a:avLst/>
              </a:prstGeom>
              <a:noFill/>
              <a:ln w="9525" algn="ctr">
                <a:noFill/>
                <a:miter lim="800000"/>
                <a:headEnd/>
                <a:tailEnd/>
              </a:ln>
            </p:spPr>
            <p:txBody>
              <a:bodyPr wrap="square">
                <a:spAutoFit/>
              </a:bodyPr>
              <a:lstStyle/>
              <a:p>
                <a:r>
                  <a:rPr lang="sv-SE" sz="2000" dirty="0" smtClean="0"/>
                  <a:t>m1</a:t>
                </a:r>
                <a:endParaRPr lang="sv-SE" sz="2000" dirty="0"/>
              </a:p>
            </p:txBody>
          </p:sp>
        </p:grpSp>
        <p:cxnSp>
          <p:nvCxnSpPr>
            <p:cNvPr id="46" name="Rak 49"/>
            <p:cNvCxnSpPr/>
            <p:nvPr/>
          </p:nvCxnSpPr>
          <p:spPr>
            <a:xfrm>
              <a:off x="1403647" y="1467718"/>
              <a:ext cx="0" cy="5760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50"/>
            <p:cNvCxnSpPr/>
            <p:nvPr/>
          </p:nvCxnSpPr>
          <p:spPr>
            <a:xfrm>
              <a:off x="1403647" y="2331814"/>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Rak 51"/>
            <p:cNvCxnSpPr/>
            <p:nvPr/>
          </p:nvCxnSpPr>
          <p:spPr>
            <a:xfrm flipH="1" flipV="1">
              <a:off x="251519" y="2619846"/>
              <a:ext cx="1448544" cy="83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ktangel 54"/>
            <p:cNvSpPr/>
            <p:nvPr/>
          </p:nvSpPr>
          <p:spPr>
            <a:xfrm>
              <a:off x="1187623" y="1755750"/>
              <a:ext cx="432048" cy="5760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50" name="Rak 56"/>
            <p:cNvCxnSpPr/>
            <p:nvPr/>
          </p:nvCxnSpPr>
          <p:spPr>
            <a:xfrm rot="16200000">
              <a:off x="1403647" y="1899767"/>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 Box 17"/>
            <p:cNvSpPr txBox="1">
              <a:spLocks noChangeArrowheads="1"/>
            </p:cNvSpPr>
            <p:nvPr/>
          </p:nvSpPr>
          <p:spPr bwMode="auto">
            <a:xfrm>
              <a:off x="1616920" y="1827758"/>
              <a:ext cx="434800" cy="400110"/>
            </a:xfrm>
            <a:prstGeom prst="rect">
              <a:avLst/>
            </a:prstGeom>
            <a:noFill/>
            <a:ln w="9525" algn="ctr">
              <a:noFill/>
              <a:miter lim="800000"/>
              <a:headEnd/>
              <a:tailEnd/>
            </a:ln>
          </p:spPr>
          <p:txBody>
            <a:bodyPr wrap="square">
              <a:spAutoFit/>
            </a:bodyPr>
            <a:lstStyle/>
            <a:p>
              <a:r>
                <a:rPr lang="sv-SE" sz="2000" dirty="0" smtClean="0"/>
                <a:t>b</a:t>
              </a:r>
              <a:endParaRPr lang="sv-SE" sz="2000" dirty="0"/>
            </a:p>
          </p:txBody>
        </p:sp>
      </p:grpSp>
      <p:sp>
        <p:nvSpPr>
          <p:cNvPr id="61" name="Text Box 17"/>
          <p:cNvSpPr txBox="1">
            <a:spLocks noChangeArrowheads="1"/>
          </p:cNvSpPr>
          <p:nvPr/>
        </p:nvSpPr>
        <p:spPr bwMode="auto">
          <a:xfrm>
            <a:off x="3777161" y="3339926"/>
            <a:ext cx="686319" cy="400110"/>
          </a:xfrm>
          <a:prstGeom prst="rect">
            <a:avLst/>
          </a:prstGeom>
          <a:noFill/>
          <a:ln w="9525" algn="ctr">
            <a:noFill/>
            <a:miter lim="800000"/>
            <a:headEnd/>
            <a:tailEnd/>
          </a:ln>
        </p:spPr>
        <p:txBody>
          <a:bodyPr wrap="square">
            <a:spAutoFit/>
          </a:bodyPr>
          <a:lstStyle/>
          <a:p>
            <a:r>
              <a:rPr lang="sv-SE" sz="2000" dirty="0" smtClean="0"/>
              <a:t>m2</a:t>
            </a:r>
            <a:endParaRPr lang="sv-SE" sz="2000" dirty="0"/>
          </a:p>
        </p:txBody>
      </p:sp>
      <p:cxnSp>
        <p:nvCxnSpPr>
          <p:cNvPr id="62" name="Rak 33"/>
          <p:cNvCxnSpPr>
            <a:stCxn id="52" idx="3"/>
          </p:cNvCxnSpPr>
          <p:nvPr/>
        </p:nvCxnSpPr>
        <p:spPr>
          <a:xfrm>
            <a:off x="5183560" y="4308182"/>
            <a:ext cx="849172" cy="1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Rak pil 46"/>
          <p:cNvCxnSpPr/>
          <p:nvPr/>
        </p:nvCxnSpPr>
        <p:spPr>
          <a:xfrm>
            <a:off x="5543600" y="4365104"/>
            <a:ext cx="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39552" y="5800933"/>
            <a:ext cx="7057894" cy="646331"/>
          </a:xfrm>
          <a:prstGeom prst="rect">
            <a:avLst/>
          </a:prstGeom>
          <a:noFill/>
        </p:spPr>
        <p:txBody>
          <a:bodyPr wrap="none" rtlCol="0">
            <a:spAutoFit/>
          </a:bodyPr>
          <a:lstStyle/>
          <a:p>
            <a:r>
              <a:rPr lang="sv-SE" dirty="0" smtClean="0"/>
              <a:t>Uppgifterna 1, 2 och 3 bokförs enligt betygssystemet i </a:t>
            </a:r>
            <a:r>
              <a:rPr lang="sv-SE" dirty="0" err="1"/>
              <a:t>L</a:t>
            </a:r>
            <a:r>
              <a:rPr lang="sv-SE" dirty="0" err="1" smtClean="0"/>
              <a:t>adok</a:t>
            </a:r>
            <a:r>
              <a:rPr lang="sv-SE" dirty="0" smtClean="0"/>
              <a:t> att motsvara</a:t>
            </a:r>
          </a:p>
          <a:p>
            <a:r>
              <a:rPr lang="sv-SE" dirty="0" smtClean="0"/>
              <a:t>Inlämningsuppgift 1 om 1,5 </a:t>
            </a:r>
            <a:r>
              <a:rPr lang="sv-SE" dirty="0" err="1" smtClean="0"/>
              <a:t>hp</a:t>
            </a:r>
            <a:r>
              <a:rPr lang="sv-SE" dirty="0" smtClean="0"/>
              <a:t>.</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Uppgift 4</a:t>
            </a:r>
            <a:endParaRPr lang="sv-SE" sz="3600" b="1" i="1" baseline="0" dirty="0">
              <a:solidFill>
                <a:schemeClr val="tx2"/>
              </a:solidFill>
              <a:effectLst>
                <a:outerShdw blurRad="38100" dist="38100" dir="2700000" algn="tl">
                  <a:srgbClr val="DDDDDD"/>
                </a:outerShdw>
              </a:effectLst>
            </a:endParaRPr>
          </a:p>
        </p:txBody>
      </p:sp>
      <p:sp>
        <p:nvSpPr>
          <p:cNvPr id="41" name="Rectangle 5"/>
          <p:cNvSpPr>
            <a:spLocks noChangeArrowheads="1"/>
          </p:cNvSpPr>
          <p:nvPr/>
        </p:nvSpPr>
        <p:spPr bwMode="auto">
          <a:xfrm>
            <a:off x="360363" y="914401"/>
            <a:ext cx="8586787" cy="2658615"/>
          </a:xfrm>
          <a:prstGeom prst="rect">
            <a:avLst/>
          </a:prstGeom>
          <a:noFill/>
          <a:ln w="9525">
            <a:noFill/>
            <a:miter lim="800000"/>
            <a:headEnd/>
            <a:tailEnd/>
          </a:ln>
          <a:effectLst/>
        </p:spPr>
        <p:txBody>
          <a:bodyPr lIns="90488" tIns="44450" rIns="90488" bIns="44450">
            <a:prstTxWarp prst="textNoShape">
              <a:avLst/>
            </a:prstTxWarp>
          </a:bodyPr>
          <a:lstStyle/>
          <a:p>
            <a:pPr marL="324000" indent="-342900">
              <a:spcBef>
                <a:spcPct val="0"/>
              </a:spcBef>
              <a:spcAft>
                <a:spcPts val="600"/>
              </a:spcAft>
            </a:pPr>
            <a:r>
              <a:rPr lang="sv-SE" sz="2400" baseline="0" dirty="0" smtClean="0"/>
              <a:t>	Som uppgift 4 ska du i</a:t>
            </a:r>
            <a:r>
              <a:rPr lang="sv-SE" sz="2400" dirty="0" smtClean="0"/>
              <a:t> </a:t>
            </a:r>
            <a:r>
              <a:rPr lang="sv-SE" sz="2400" dirty="0" err="1" smtClean="0"/>
              <a:t>Simulink</a:t>
            </a:r>
            <a:r>
              <a:rPr lang="sv-SE" sz="2400" dirty="0" smtClean="0"/>
              <a:t> programmera en simulering av ett elektriskt nät av andra </a:t>
            </a:r>
            <a:r>
              <a:rPr lang="sv-SE" sz="2400" dirty="0" smtClean="0"/>
              <a:t>ordningen</a:t>
            </a:r>
            <a:r>
              <a:rPr lang="sv-SE" sz="2400" dirty="0" smtClean="0"/>
              <a:t>. </a:t>
            </a:r>
            <a:r>
              <a:rPr lang="sv-SE" sz="2400" dirty="0"/>
              <a:t>Principen för en </a:t>
            </a:r>
            <a:r>
              <a:rPr lang="sv-SE" sz="2400" dirty="0" err="1"/>
              <a:t>buckomvandlare</a:t>
            </a:r>
            <a:r>
              <a:rPr lang="sv-SE" sz="2400" dirty="0"/>
              <a:t>, som är en  typ av DC/DC-omvandlare och som används i försörjningssystem för elektronik, visas av det elektriska kretsschemat nedan. Buckomvandlare tillverkas exempelvis av Ericsson Power </a:t>
            </a:r>
            <a:r>
              <a:rPr lang="sv-SE" sz="2400" dirty="0" err="1"/>
              <a:t>Modules</a:t>
            </a:r>
            <a:r>
              <a:rPr lang="sv-SE" sz="2400" dirty="0"/>
              <a:t> och används i basstationer för </a:t>
            </a:r>
            <a:r>
              <a:rPr lang="sv-SE" sz="2400" dirty="0" smtClean="0"/>
              <a:t>mobiltelefon</a:t>
            </a:r>
            <a:r>
              <a:rPr lang="sv-SE" sz="2400" dirty="0" smtClean="0"/>
              <a:t>. </a:t>
            </a:r>
            <a:r>
              <a:rPr lang="sv-SE" sz="2400" dirty="0" smtClean="0">
                <a:solidFill>
                  <a:srgbClr val="FF0000"/>
                </a:solidFill>
              </a:rPr>
              <a:t>Närmre beskrivning </a:t>
            </a:r>
            <a:r>
              <a:rPr lang="sv-SE" sz="2400" dirty="0" smtClean="0">
                <a:solidFill>
                  <a:srgbClr val="FF0000"/>
                </a:solidFill>
              </a:rPr>
              <a:t>med </a:t>
            </a:r>
            <a:r>
              <a:rPr lang="sv-SE" sz="2400" smtClean="0">
                <a:solidFill>
                  <a:srgbClr val="FF0000"/>
                </a:solidFill>
              </a:rPr>
              <a:t>komponentstorlekar och modellekvationer </a:t>
            </a:r>
            <a:r>
              <a:rPr lang="sv-SE" sz="2400" dirty="0" smtClean="0">
                <a:solidFill>
                  <a:srgbClr val="FF0000"/>
                </a:solidFill>
              </a:rPr>
              <a:t>kommer </a:t>
            </a:r>
            <a:r>
              <a:rPr lang="sv-SE" sz="2400" dirty="0" smtClean="0">
                <a:solidFill>
                  <a:srgbClr val="FF0000"/>
                </a:solidFill>
              </a:rPr>
              <a:t>senare.</a:t>
            </a:r>
          </a:p>
          <a:p>
            <a:pPr marL="324000" indent="-342900">
              <a:spcBef>
                <a:spcPct val="0"/>
              </a:spcBef>
              <a:spcAft>
                <a:spcPct val="100000"/>
              </a:spcAft>
            </a:pPr>
            <a:r>
              <a:rPr lang="sv-SE" sz="2400" dirty="0" smtClean="0"/>
              <a:t>     Uppgift 4 genomförs på ett liknande sätt som Uppgift 3, stolen.</a:t>
            </a:r>
            <a:endParaRPr lang="sv-SE" sz="2400" baseline="0" dirty="0" smtClean="0"/>
          </a:p>
          <a:p>
            <a:pPr marL="342900" indent="-342900">
              <a:spcBef>
                <a:spcPct val="0"/>
              </a:spcBef>
              <a:spcAft>
                <a:spcPct val="100000"/>
              </a:spcAft>
            </a:pPr>
            <a:endParaRPr lang="sv-SE" sz="2000" baseline="0" dirty="0"/>
          </a:p>
        </p:txBody>
      </p:sp>
      <p:sp>
        <p:nvSpPr>
          <p:cNvPr id="26" name="TextBox 25"/>
          <p:cNvSpPr txBox="1"/>
          <p:nvPr/>
        </p:nvSpPr>
        <p:spPr>
          <a:xfrm>
            <a:off x="539552" y="6021288"/>
            <a:ext cx="5840510" cy="646331"/>
          </a:xfrm>
          <a:prstGeom prst="rect">
            <a:avLst/>
          </a:prstGeom>
          <a:noFill/>
        </p:spPr>
        <p:txBody>
          <a:bodyPr wrap="none" rtlCol="0">
            <a:spAutoFit/>
          </a:bodyPr>
          <a:lstStyle/>
          <a:p>
            <a:r>
              <a:rPr lang="sv-SE" dirty="0" smtClean="0"/>
              <a:t>Uppgift 4 bokförs enligt betygssystemet i </a:t>
            </a:r>
            <a:r>
              <a:rPr lang="sv-SE" dirty="0" err="1"/>
              <a:t>L</a:t>
            </a:r>
            <a:r>
              <a:rPr lang="sv-SE" dirty="0" err="1" smtClean="0"/>
              <a:t>adok</a:t>
            </a:r>
            <a:r>
              <a:rPr lang="sv-SE" dirty="0" smtClean="0"/>
              <a:t> att motsvara</a:t>
            </a:r>
          </a:p>
          <a:p>
            <a:r>
              <a:rPr lang="sv-SE" dirty="0" smtClean="0"/>
              <a:t>Inlämningsuppgift </a:t>
            </a:r>
            <a:r>
              <a:rPr lang="sv-SE" dirty="0"/>
              <a:t>2</a:t>
            </a:r>
            <a:r>
              <a:rPr lang="sv-SE" dirty="0" smtClean="0"/>
              <a:t> om 1,5 </a:t>
            </a:r>
            <a:r>
              <a:rPr lang="sv-SE" dirty="0" err="1" smtClean="0"/>
              <a:t>hp</a:t>
            </a:r>
            <a:r>
              <a:rPr lang="sv-SE" dirty="0" smtClean="0"/>
              <a:t>.</a:t>
            </a:r>
            <a:endParaRPr lang="en-US" dirty="0"/>
          </a:p>
        </p:txBody>
      </p:sp>
      <p:grpSp>
        <p:nvGrpSpPr>
          <p:cNvPr id="27" name="Grupp 60"/>
          <p:cNvGrpSpPr>
            <a:grpSpLocks/>
          </p:cNvGrpSpPr>
          <p:nvPr/>
        </p:nvGrpSpPr>
        <p:grpSpPr bwMode="auto">
          <a:xfrm>
            <a:off x="3867646" y="4283968"/>
            <a:ext cx="2375544" cy="1584424"/>
            <a:chOff x="1965325" y="2286280"/>
            <a:chExt cx="4392613" cy="2752845"/>
          </a:xfrm>
        </p:grpSpPr>
        <p:sp>
          <p:nvSpPr>
            <p:cNvPr id="28" name="Line 4"/>
            <p:cNvSpPr>
              <a:spLocks noChangeShapeType="1"/>
            </p:cNvSpPr>
            <p:nvPr/>
          </p:nvSpPr>
          <p:spPr bwMode="auto">
            <a:xfrm>
              <a:off x="2551113" y="2994425"/>
              <a:ext cx="32702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29" name="Oval 5"/>
            <p:cNvSpPr>
              <a:spLocks noChangeArrowheads="1"/>
            </p:cNvSpPr>
            <p:nvPr/>
          </p:nvSpPr>
          <p:spPr bwMode="auto">
            <a:xfrm>
              <a:off x="2878138" y="2883300"/>
              <a:ext cx="217487"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30" name="Oval 6"/>
            <p:cNvSpPr>
              <a:spLocks noChangeArrowheads="1"/>
            </p:cNvSpPr>
            <p:nvPr/>
          </p:nvSpPr>
          <p:spPr bwMode="auto">
            <a:xfrm>
              <a:off x="3095625" y="2883300"/>
              <a:ext cx="215900"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31" name="Oval 7"/>
            <p:cNvSpPr>
              <a:spLocks noChangeArrowheads="1"/>
            </p:cNvSpPr>
            <p:nvPr/>
          </p:nvSpPr>
          <p:spPr bwMode="auto">
            <a:xfrm>
              <a:off x="3313113" y="2883300"/>
              <a:ext cx="215900" cy="22701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32" name="Line 8"/>
            <p:cNvSpPr>
              <a:spLocks noChangeShapeType="1"/>
            </p:cNvSpPr>
            <p:nvPr/>
          </p:nvSpPr>
          <p:spPr bwMode="auto">
            <a:xfrm flipV="1">
              <a:off x="3529013" y="2991250"/>
              <a:ext cx="695325" cy="31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33" name="Rectangle 9"/>
            <p:cNvSpPr>
              <a:spLocks noChangeArrowheads="1"/>
            </p:cNvSpPr>
            <p:nvPr/>
          </p:nvSpPr>
          <p:spPr bwMode="auto">
            <a:xfrm>
              <a:off x="4230688" y="2883300"/>
              <a:ext cx="596900" cy="225425"/>
            </a:xfrm>
            <a:prstGeom prst="rect">
              <a:avLst/>
            </a:prstGeom>
            <a:noFill/>
            <a:ln w="285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34" name="Line 10"/>
            <p:cNvSpPr>
              <a:spLocks noChangeShapeType="1"/>
            </p:cNvSpPr>
            <p:nvPr/>
          </p:nvSpPr>
          <p:spPr bwMode="auto">
            <a:xfrm flipV="1">
              <a:off x="4827588" y="2991250"/>
              <a:ext cx="1377950" cy="31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35" name="Line 11"/>
            <p:cNvSpPr>
              <a:spLocks noChangeShapeType="1"/>
            </p:cNvSpPr>
            <p:nvPr/>
          </p:nvSpPr>
          <p:spPr bwMode="auto">
            <a:xfrm rot="5400000">
              <a:off x="5695157" y="4268393"/>
              <a:ext cx="0" cy="2270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36" name="Line 12"/>
            <p:cNvSpPr>
              <a:spLocks noChangeShapeType="1"/>
            </p:cNvSpPr>
            <p:nvPr/>
          </p:nvSpPr>
          <p:spPr bwMode="auto">
            <a:xfrm rot="5400000">
              <a:off x="5695157" y="4376343"/>
              <a:ext cx="0" cy="2270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37" name="Line 13"/>
            <p:cNvSpPr>
              <a:spLocks noChangeShapeType="1"/>
            </p:cNvSpPr>
            <p:nvPr/>
          </p:nvSpPr>
          <p:spPr bwMode="auto">
            <a:xfrm rot="5400000" flipV="1">
              <a:off x="5449887" y="4735913"/>
              <a:ext cx="49212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38" name="Oval 15"/>
            <p:cNvSpPr>
              <a:spLocks noChangeArrowheads="1"/>
            </p:cNvSpPr>
            <p:nvPr/>
          </p:nvSpPr>
          <p:spPr bwMode="auto">
            <a:xfrm rot="5400000">
              <a:off x="6246019" y="4927206"/>
              <a:ext cx="109538" cy="114300"/>
            </a:xfrm>
            <a:prstGeom prst="ellipse">
              <a:avLst/>
            </a:prstGeom>
            <a:solidFill>
              <a:schemeClr val="bg1"/>
            </a:solidFill>
            <a:ln w="28575" algn="ctr">
              <a:solidFill>
                <a:schemeClr val="tx1"/>
              </a:solidFill>
              <a:round/>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40" name="Rectangle 16"/>
            <p:cNvSpPr>
              <a:spLocks noChangeArrowheads="1"/>
            </p:cNvSpPr>
            <p:nvPr/>
          </p:nvSpPr>
          <p:spPr bwMode="auto">
            <a:xfrm>
              <a:off x="2822575" y="3015062"/>
              <a:ext cx="760413" cy="169863"/>
            </a:xfrm>
            <a:prstGeom prst="rect">
              <a:avLst/>
            </a:prstGeom>
            <a:solidFill>
              <a:schemeClr val="bg1"/>
            </a:solidFill>
            <a:ln w="9525" algn="ctr">
              <a:solidFill>
                <a:schemeClr val="bg1"/>
              </a:solidFill>
              <a:miter lim="800000"/>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64" name="Text Box 17"/>
            <p:cNvSpPr txBox="1">
              <a:spLocks noChangeArrowheads="1"/>
            </p:cNvSpPr>
            <p:nvPr/>
          </p:nvSpPr>
          <p:spPr bwMode="auto">
            <a:xfrm>
              <a:off x="2948685" y="228628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L</a:t>
              </a:r>
            </a:p>
          </p:txBody>
        </p:sp>
        <p:sp>
          <p:nvSpPr>
            <p:cNvPr id="65" name="Text Box 18"/>
            <p:cNvSpPr txBox="1">
              <a:spLocks noChangeArrowheads="1"/>
            </p:cNvSpPr>
            <p:nvPr/>
          </p:nvSpPr>
          <p:spPr bwMode="auto">
            <a:xfrm>
              <a:off x="3902131" y="2286280"/>
              <a:ext cx="1106288" cy="70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R</a:t>
              </a:r>
              <a:r>
                <a:rPr lang="sv-SE" altLang="en-US" sz="1200">
                  <a:latin typeface="Times New Roman" pitchFamily="18" charset="0"/>
                </a:rPr>
                <a:t>L</a:t>
              </a:r>
            </a:p>
          </p:txBody>
        </p:sp>
        <p:sp>
          <p:nvSpPr>
            <p:cNvPr id="66" name="Text Box 19"/>
            <p:cNvSpPr txBox="1">
              <a:spLocks noChangeArrowheads="1"/>
            </p:cNvSpPr>
            <p:nvPr/>
          </p:nvSpPr>
          <p:spPr bwMode="auto">
            <a:xfrm>
              <a:off x="5143500" y="4181875"/>
              <a:ext cx="354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C</a:t>
              </a:r>
            </a:p>
          </p:txBody>
        </p:sp>
        <p:sp>
          <p:nvSpPr>
            <p:cNvPr id="67" name="Oval 20"/>
            <p:cNvSpPr>
              <a:spLocks noChangeArrowheads="1"/>
            </p:cNvSpPr>
            <p:nvPr/>
          </p:nvSpPr>
          <p:spPr bwMode="auto">
            <a:xfrm>
              <a:off x="2366963" y="3726262"/>
              <a:ext cx="327025" cy="312738"/>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68" name="Line 21"/>
            <p:cNvSpPr>
              <a:spLocks noChangeShapeType="1"/>
            </p:cNvSpPr>
            <p:nvPr/>
          </p:nvSpPr>
          <p:spPr bwMode="auto">
            <a:xfrm flipV="1">
              <a:off x="2533650" y="2996012"/>
              <a:ext cx="14288" cy="7239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69" name="Line 22"/>
            <p:cNvSpPr>
              <a:spLocks noChangeShapeType="1"/>
            </p:cNvSpPr>
            <p:nvPr/>
          </p:nvSpPr>
          <p:spPr bwMode="auto">
            <a:xfrm flipV="1">
              <a:off x="2509838" y="4991500"/>
              <a:ext cx="3733800" cy="95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0" name="Line 24"/>
            <p:cNvSpPr>
              <a:spLocks noChangeShapeType="1"/>
            </p:cNvSpPr>
            <p:nvPr/>
          </p:nvSpPr>
          <p:spPr bwMode="auto">
            <a:xfrm flipH="1" flipV="1">
              <a:off x="2524125" y="4053287"/>
              <a:ext cx="0" cy="9620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1" name="Text Box 25"/>
            <p:cNvSpPr txBox="1">
              <a:spLocks noChangeArrowheads="1"/>
            </p:cNvSpPr>
            <p:nvPr/>
          </p:nvSpPr>
          <p:spPr bwMode="auto">
            <a:xfrm>
              <a:off x="1965325" y="3713562"/>
              <a:ext cx="371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U</a:t>
              </a:r>
              <a:endParaRPr lang="en-GB" altLang="en-US" sz="2000">
                <a:latin typeface="Times New Roman" pitchFamily="18" charset="0"/>
              </a:endParaRPr>
            </a:p>
          </p:txBody>
        </p:sp>
        <p:sp>
          <p:nvSpPr>
            <p:cNvPr id="72" name="Line 13"/>
            <p:cNvSpPr>
              <a:spLocks noChangeShapeType="1"/>
            </p:cNvSpPr>
            <p:nvPr/>
          </p:nvSpPr>
          <p:spPr bwMode="auto">
            <a:xfrm rot="5400000">
              <a:off x="5523706" y="4182669"/>
              <a:ext cx="377825" cy="47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3" name="Oval 15"/>
            <p:cNvSpPr>
              <a:spLocks noChangeArrowheads="1"/>
            </p:cNvSpPr>
            <p:nvPr/>
          </p:nvSpPr>
          <p:spPr bwMode="auto">
            <a:xfrm rot="5400000">
              <a:off x="6207919" y="2931719"/>
              <a:ext cx="109537" cy="114300"/>
            </a:xfrm>
            <a:prstGeom prst="ellipse">
              <a:avLst/>
            </a:prstGeom>
            <a:solidFill>
              <a:schemeClr val="bg1"/>
            </a:solidFill>
            <a:ln w="28575" algn="ctr">
              <a:solidFill>
                <a:schemeClr val="tx1"/>
              </a:solidFill>
              <a:round/>
              <a:headEnd/>
              <a:tailEnd/>
            </a:ln>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74" name="Rectangle 9"/>
            <p:cNvSpPr>
              <a:spLocks noChangeArrowheads="1"/>
            </p:cNvSpPr>
            <p:nvPr/>
          </p:nvSpPr>
          <p:spPr bwMode="auto">
            <a:xfrm rot="5400000">
              <a:off x="5407819" y="3565131"/>
              <a:ext cx="596900" cy="227012"/>
            </a:xfrm>
            <a:prstGeom prst="rect">
              <a:avLst/>
            </a:prstGeom>
            <a:noFill/>
            <a:ln w="285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endParaRPr lang="sv-SE" altLang="en-US"/>
            </a:p>
          </p:txBody>
        </p:sp>
        <p:sp>
          <p:nvSpPr>
            <p:cNvPr id="75" name="Line 13"/>
            <p:cNvSpPr>
              <a:spLocks noChangeShapeType="1"/>
            </p:cNvSpPr>
            <p:nvPr/>
          </p:nvSpPr>
          <p:spPr bwMode="auto">
            <a:xfrm rot="5400000">
              <a:off x="5528469" y="3192068"/>
              <a:ext cx="377825" cy="476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US"/>
            </a:p>
          </p:txBody>
        </p:sp>
        <p:sp>
          <p:nvSpPr>
            <p:cNvPr id="76" name="Text Box 18"/>
            <p:cNvSpPr txBox="1">
              <a:spLocks noChangeArrowheads="1"/>
            </p:cNvSpPr>
            <p:nvPr/>
          </p:nvSpPr>
          <p:spPr bwMode="auto">
            <a:xfrm>
              <a:off x="4611494" y="3396062"/>
              <a:ext cx="1032069" cy="70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tx2"/>
                  </a:solidFill>
                  <a:latin typeface="Symbol" pitchFamily="18" charset="2"/>
                </a:defRPr>
              </a:lvl1pPr>
              <a:lvl2pPr marL="742950" indent="-285750" eaLnBrk="0" hangingPunct="0">
                <a:defRPr sz="4000">
                  <a:solidFill>
                    <a:schemeClr val="tx2"/>
                  </a:solidFill>
                  <a:latin typeface="Symbol" pitchFamily="18" charset="2"/>
                </a:defRPr>
              </a:lvl2pPr>
              <a:lvl3pPr marL="1143000" indent="-228600" eaLnBrk="0" hangingPunct="0">
                <a:defRPr sz="4000">
                  <a:solidFill>
                    <a:schemeClr val="tx2"/>
                  </a:solidFill>
                  <a:latin typeface="Symbol" pitchFamily="18" charset="2"/>
                </a:defRPr>
              </a:lvl3pPr>
              <a:lvl4pPr marL="1600200" indent="-228600" eaLnBrk="0" hangingPunct="0">
                <a:defRPr sz="4000">
                  <a:solidFill>
                    <a:schemeClr val="tx2"/>
                  </a:solidFill>
                  <a:latin typeface="Symbol" pitchFamily="18" charset="2"/>
                </a:defRPr>
              </a:lvl4pPr>
              <a:lvl5pPr marL="2057400" indent="-228600" eaLnBrk="0" hangingPunct="0">
                <a:defRPr sz="4000">
                  <a:solidFill>
                    <a:schemeClr val="tx2"/>
                  </a:solidFill>
                  <a:latin typeface="Symbol" pitchFamily="18" charset="2"/>
                </a:defRPr>
              </a:lvl5pPr>
              <a:lvl6pPr marL="2514600" indent="-228600" algn="ctr" eaLnBrk="0" fontAlgn="base" hangingPunct="0">
                <a:spcBef>
                  <a:spcPct val="0"/>
                </a:spcBef>
                <a:spcAft>
                  <a:spcPct val="0"/>
                </a:spcAft>
                <a:defRPr sz="4000">
                  <a:solidFill>
                    <a:schemeClr val="tx2"/>
                  </a:solidFill>
                  <a:latin typeface="Symbol" pitchFamily="18" charset="2"/>
                </a:defRPr>
              </a:lvl6pPr>
              <a:lvl7pPr marL="2971800" indent="-228600" algn="ctr" eaLnBrk="0" fontAlgn="base" hangingPunct="0">
                <a:spcBef>
                  <a:spcPct val="0"/>
                </a:spcBef>
                <a:spcAft>
                  <a:spcPct val="0"/>
                </a:spcAft>
                <a:defRPr sz="4000">
                  <a:solidFill>
                    <a:schemeClr val="tx2"/>
                  </a:solidFill>
                  <a:latin typeface="Symbol" pitchFamily="18" charset="2"/>
                </a:defRPr>
              </a:lvl7pPr>
              <a:lvl8pPr marL="3429000" indent="-228600" algn="ctr" eaLnBrk="0" fontAlgn="base" hangingPunct="0">
                <a:spcBef>
                  <a:spcPct val="0"/>
                </a:spcBef>
                <a:spcAft>
                  <a:spcPct val="0"/>
                </a:spcAft>
                <a:defRPr sz="4000">
                  <a:solidFill>
                    <a:schemeClr val="tx2"/>
                  </a:solidFill>
                  <a:latin typeface="Symbol" pitchFamily="18" charset="2"/>
                </a:defRPr>
              </a:lvl8pPr>
              <a:lvl9pPr marL="3886200" indent="-228600" algn="ctr" eaLnBrk="0" fontAlgn="base" hangingPunct="0">
                <a:spcBef>
                  <a:spcPct val="0"/>
                </a:spcBef>
                <a:spcAft>
                  <a:spcPct val="0"/>
                </a:spcAft>
                <a:defRPr sz="4000">
                  <a:solidFill>
                    <a:schemeClr val="tx2"/>
                  </a:solidFill>
                  <a:latin typeface="Symbol" pitchFamily="18" charset="2"/>
                </a:defRPr>
              </a:lvl9pPr>
            </a:lstStyle>
            <a:p>
              <a:pPr eaLnBrk="1" hangingPunct="1"/>
              <a:r>
                <a:rPr lang="sv-SE" altLang="en-US" sz="2000">
                  <a:latin typeface="Times New Roman" pitchFamily="18" charset="0"/>
                </a:rPr>
                <a:t>R</a:t>
              </a:r>
              <a:r>
                <a:rPr lang="sv-SE" altLang="en-US" sz="1200">
                  <a:latin typeface="Times New Roman" pitchFamily="18" charset="0"/>
                </a:rPr>
                <a:t>C</a:t>
              </a: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393712"/>
            <a:ext cx="1581150"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815456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60363" y="36513"/>
            <a:ext cx="8424862" cy="643766"/>
          </a:xfrm>
          <a:prstGeom prst="rect">
            <a:avLst/>
          </a:prstGeom>
          <a:noFill/>
          <a:ln w="28575">
            <a:solidFill>
              <a:srgbClr val="C40000"/>
            </a:solidFill>
            <a:miter lim="800000"/>
            <a:headEnd/>
            <a:tailEnd/>
          </a:ln>
          <a:effectLst/>
        </p:spPr>
        <p:txBody>
          <a:bodyPr lIns="90488" tIns="44450" rIns="90488" bIns="44450" anchor="ctr">
            <a:prstTxWarp prst="textNoShape">
              <a:avLst/>
            </a:prstTxWarp>
            <a:spAutoFit/>
          </a:bodyPr>
          <a:lstStyle/>
          <a:p>
            <a:pPr algn="ctr">
              <a:spcBef>
                <a:spcPct val="0"/>
              </a:spcBef>
            </a:pPr>
            <a:r>
              <a:rPr lang="sv-SE" sz="3600" b="1" i="1" dirty="0" smtClean="0">
                <a:solidFill>
                  <a:schemeClr val="tx2"/>
                </a:solidFill>
                <a:effectLst>
                  <a:outerShdw blurRad="38100" dist="38100" dir="2700000" algn="tl">
                    <a:srgbClr val="DDDDDD"/>
                  </a:outerShdw>
                </a:effectLst>
              </a:rPr>
              <a:t>Extra uppgift</a:t>
            </a:r>
            <a:endParaRPr lang="sv-SE" sz="3600" b="1" i="1" baseline="0" dirty="0">
              <a:solidFill>
                <a:schemeClr val="tx2"/>
              </a:solidFill>
              <a:effectLst>
                <a:outerShdw blurRad="38100" dist="38100" dir="2700000" algn="tl">
                  <a:srgbClr val="DDDDDD"/>
                </a:outerShdw>
              </a:effectLst>
            </a:endParaRPr>
          </a:p>
        </p:txBody>
      </p:sp>
      <p:sp>
        <p:nvSpPr>
          <p:cNvPr id="5" name="Rectangle 5"/>
          <p:cNvSpPr>
            <a:spLocks noChangeArrowheads="1"/>
          </p:cNvSpPr>
          <p:nvPr/>
        </p:nvSpPr>
        <p:spPr bwMode="auto">
          <a:xfrm>
            <a:off x="179512" y="764704"/>
            <a:ext cx="8586787" cy="2658615"/>
          </a:xfrm>
          <a:prstGeom prst="rect">
            <a:avLst/>
          </a:prstGeom>
          <a:noFill/>
          <a:ln w="9525">
            <a:noFill/>
            <a:miter lim="800000"/>
            <a:headEnd/>
            <a:tailEnd/>
          </a:ln>
          <a:effectLst/>
        </p:spPr>
        <p:txBody>
          <a:bodyPr lIns="90488" tIns="44450" rIns="90488" bIns="44450">
            <a:prstTxWarp prst="textNoShape">
              <a:avLst/>
            </a:prstTxWarp>
          </a:bodyPr>
          <a:lstStyle/>
          <a:p>
            <a:pPr marL="342900" indent="-342900">
              <a:spcBef>
                <a:spcPct val="0"/>
              </a:spcBef>
              <a:spcAft>
                <a:spcPct val="100000"/>
              </a:spcAft>
            </a:pPr>
            <a:r>
              <a:rPr lang="sv-SE" sz="2400" baseline="0" dirty="0" smtClean="0"/>
              <a:t>	I en extra uppgift kan du ta del av en </a:t>
            </a:r>
            <a:r>
              <a:rPr lang="sv-SE" sz="2400" dirty="0" smtClean="0"/>
              <a:t>simulering av händelsen när en person sätter sig på stolen med detektion av personens vikt. Tanken är att personens vikt estimeras när personen sätter sig med syfte att innan stolen sänker sig för mycket avgöra personens vikt och möjligen vida någon åtgärd om vikten är för hög. Uppgiften är tänkt att illustrera den typ av beräkningar som kan göras inom kurspaketet Diagnos på distans. </a:t>
            </a:r>
            <a:br>
              <a:rPr lang="sv-SE" sz="2400" dirty="0" smtClean="0"/>
            </a:br>
            <a:r>
              <a:rPr lang="sv-SE" sz="2400" dirty="0" smtClean="0"/>
              <a:t>Titta först på presentationen ”</a:t>
            </a:r>
            <a:r>
              <a:rPr lang="sv-SE" sz="2400" b="1" dirty="0" smtClean="0"/>
              <a:t>Extra uppgift</a:t>
            </a:r>
            <a:r>
              <a:rPr lang="sv-SE" sz="2400" dirty="0" smtClean="0"/>
              <a:t>” och kör sedan simuleringen med de medföljande filerna och gör egna modifieringar.</a:t>
            </a:r>
            <a:endParaRPr lang="sv-SE" sz="2400" baseline="0" dirty="0" smtClean="0"/>
          </a:p>
          <a:p>
            <a:pPr marL="342900" indent="-342900">
              <a:spcBef>
                <a:spcPct val="0"/>
              </a:spcBef>
              <a:spcAft>
                <a:spcPct val="100000"/>
              </a:spcAft>
            </a:pPr>
            <a:endParaRPr lang="sv-SE" sz="2000" baseline="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131647"/>
            <a:ext cx="3672408" cy="275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032361"/>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6060</TotalTime>
  <Words>107</Words>
  <Application>Microsoft Office PowerPoint</Application>
  <PresentationFormat>On-screen Show (4:3)</PresentationFormat>
  <Paragraphs>50</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Office-tema</vt:lpstr>
      <vt:lpstr>Sommarkursen består av fyra simuleringsuppgifter</vt:lpstr>
      <vt:lpstr>PowerPoint Presentation</vt:lpstr>
      <vt:lpstr>PowerPoint Presentation</vt:lpstr>
      <vt:lpstr>PowerPoint Presentation</vt:lpstr>
      <vt:lpstr>PowerPoint Presentation</vt:lpstr>
      <vt:lpstr>PowerPoint Presentation</vt:lpstr>
      <vt:lpstr>PowerPoint Presentation</vt:lpstr>
    </vt:vector>
  </TitlesOfParts>
  <Company>VXU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Kursnamn</dc:title>
  <dc:creator>msi mac</dc:creator>
  <cp:lastModifiedBy>Anders Hultgren</cp:lastModifiedBy>
  <cp:revision>40</cp:revision>
  <dcterms:created xsi:type="dcterms:W3CDTF">2013-06-16T23:03:52Z</dcterms:created>
  <dcterms:modified xsi:type="dcterms:W3CDTF">2016-06-14T07:10:16Z</dcterms:modified>
</cp:coreProperties>
</file>