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73" r:id="rId5"/>
    <p:sldId id="257" r:id="rId6"/>
    <p:sldId id="269" r:id="rId7"/>
    <p:sldId id="256" r:id="rId8"/>
    <p:sldId id="272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D7D87-07E4-4C75-AE60-C93FBA1EDED5}" type="datetimeFigureOut">
              <a:rPr lang="sv-SE" smtClean="0"/>
              <a:pPr/>
              <a:t>2019-09-01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03ADC-694E-44D5-826C-7CEC84BDD687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222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C77F0-C89F-452E-B4E9-DE970574CAD4}" type="slidenum">
              <a:rPr lang="sv-SE" smtClean="0"/>
              <a:pPr/>
              <a:t>2</a:t>
            </a:fld>
            <a:endParaRPr 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3ADC-694E-44D5-826C-7CEC84BDD687}" type="slidenum">
              <a:rPr lang="sv-SE" smtClean="0"/>
              <a:pPr/>
              <a:t>3</a:t>
            </a:fld>
            <a:endParaRPr 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3ADC-694E-44D5-826C-7CEC84BDD687}" type="slidenum">
              <a:rPr lang="sv-SE" smtClean="0"/>
              <a:pPr/>
              <a:t>4</a:t>
            </a:fld>
            <a:endParaRPr 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3ADC-694E-44D5-826C-7CEC84BDD687}" type="slidenum">
              <a:rPr lang="sv-SE" smtClean="0"/>
              <a:pPr/>
              <a:t>6</a:t>
            </a:fld>
            <a:endParaRPr 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3ADC-694E-44D5-826C-7CEC84BDD687}" type="slidenum">
              <a:rPr lang="sv-SE" smtClean="0"/>
              <a:pPr/>
              <a:t>7</a:t>
            </a:fld>
            <a:endParaRPr 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3ADC-694E-44D5-826C-7CEC84BDD687}" type="slidenum">
              <a:rPr lang="sv-SE" smtClean="0"/>
              <a:pPr/>
              <a:t>8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85EC-EF0E-488C-BAE3-3D2E6519D5FC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167F7-6D3A-4BC4-9B7C-C3FA738755F9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2E1B-D7B7-4CBD-B916-EE7639BBB5BB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992-B536-4ED6-A954-C00821F87CED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E681F-8C6F-4B44-AD1C-4863C20A8B84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360-8C53-44E9-9574-2E7F1C5D8405}" type="datetime1">
              <a:rPr lang="sv-SE" smtClean="0"/>
              <a:t>2019-09-01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CA09-DE31-42AB-A65C-301F7645B622}" type="datetime1">
              <a:rPr lang="sv-SE" smtClean="0"/>
              <a:t>2019-09-01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CB60-D01E-4E83-BDE6-0F227B37F149}" type="datetime1">
              <a:rPr lang="sv-SE" smtClean="0"/>
              <a:t>2019-09-01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8D21-3452-40D5-B757-99578C8611FD}" type="datetime1">
              <a:rPr lang="sv-SE" smtClean="0"/>
              <a:t>2019-09-01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4EDFA-4759-4E48-8106-2B69B7722ACC}" type="datetime1">
              <a:rPr lang="sv-SE" smtClean="0"/>
              <a:t>2019-09-01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C9D0-D158-46E7-A98F-4B65BD43C976}" type="datetime1">
              <a:rPr lang="sv-SE" smtClean="0"/>
              <a:t>2019-09-01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74974-292F-4983-83E1-C60FF888CFF5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6A0E6-0089-4196-997F-870EC25FE94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Ett första exempel på feldetektering ges här och görs genom att använda den kontorsstolsimulering som gjordes i uppgift 3.</a:t>
            </a:r>
          </a:p>
          <a:p>
            <a:pPr marL="0" indent="0">
              <a:buNone/>
            </a:pPr>
            <a:r>
              <a:rPr lang="sv-SE" sz="2000" dirty="0"/>
              <a:t>Idén är att vi ska detektera personens vikt, så snart som möjligt efter att personen satt sig på kontorsstolen. Vi har i uppgift 3 sett att nedsänkningen av sitsen på en kontorsstol är proportionell mot personens vikt. Alltså kan personens vikt beräknas om vi mäter nedsänkningen av stolsitsen. I detta fall vill vi dock kunna göra det direkt efter att personen har satt sig.</a:t>
            </a:r>
          </a:p>
          <a:p>
            <a:pPr marL="0" indent="0">
              <a:buNone/>
            </a:pPr>
            <a:r>
              <a:rPr lang="sv-SE" sz="2000" dirty="0"/>
              <a:t>Om vi kan göra personviktsestimeringen direkt kan man tänka sig att någon åtgärd kan göras innan sitsen sjunkit för långt och kanske gått sönder. Vi berör inte denna åtgärd i simuleringen, endast estimeringen.</a:t>
            </a:r>
          </a:p>
          <a:p>
            <a:pPr marL="0" indent="0">
              <a:buNone/>
            </a:pPr>
            <a:r>
              <a:rPr lang="sv-SE" sz="2000" dirty="0"/>
              <a:t>Uppgiften är en simulering, senare i höst kommer en mätning att göras på en riktig kontorsstol och då testa den föreslagna enkla algoritmen.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A265-071E-495D-A6D8-6C35AC9A64C7}" type="datetime1">
              <a:rPr lang="sv-SE" smtClean="0"/>
              <a:t>2019-09-01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KKS Diagnos på distans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1</a:t>
            </a:fld>
            <a:endParaRPr lang="sv-SE"/>
          </a:p>
        </p:txBody>
      </p:sp>
      <p:sp>
        <p:nvSpPr>
          <p:cNvPr id="7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/>
              <a:t>Kontorsstol med feldetektering</a:t>
            </a:r>
          </a:p>
        </p:txBody>
      </p:sp>
    </p:spTree>
    <p:extLst>
      <p:ext uri="{BB962C8B-B14F-4D97-AF65-F5344CB8AC3E}">
        <p14:creationId xmlns:p14="http://schemas.microsoft.com/office/powerpoint/2010/main" val="533686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99592" y="0"/>
            <a:ext cx="5832648" cy="692696"/>
          </a:xfrm>
        </p:spPr>
        <p:txBody>
          <a:bodyPr>
            <a:normAutofit/>
          </a:bodyPr>
          <a:lstStyle/>
          <a:p>
            <a:r>
              <a:rPr lang="sv-SE" sz="3200" dirty="0"/>
              <a:t>Kontorsstol med feldetektering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D5958-9434-40B0-BDB3-481E56582A53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CD21-4858-4946-9EFE-A2C6FFDA8F27}" type="slidenum">
              <a:rPr lang="sv-SE" smtClean="0"/>
              <a:pPr/>
              <a:t>2</a:t>
            </a:fld>
            <a:endParaRPr lang="sv-SE"/>
          </a:p>
        </p:txBody>
      </p:sp>
      <p:sp>
        <p:nvSpPr>
          <p:cNvPr id="7" name="Rektangel 6"/>
          <p:cNvSpPr/>
          <p:nvPr/>
        </p:nvSpPr>
        <p:spPr>
          <a:xfrm>
            <a:off x="755575" y="188640"/>
            <a:ext cx="50405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32" name="Grupp 31"/>
          <p:cNvGrpSpPr/>
          <p:nvPr/>
        </p:nvGrpSpPr>
        <p:grpSpPr>
          <a:xfrm>
            <a:off x="0" y="1107679"/>
            <a:ext cx="2051720" cy="1529233"/>
            <a:chOff x="0" y="1107679"/>
            <a:chExt cx="2051720" cy="1529233"/>
          </a:xfrm>
        </p:grpSpPr>
        <p:grpSp>
          <p:nvGrpSpPr>
            <p:cNvPr id="8" name="Grupp 118"/>
            <p:cNvGrpSpPr/>
            <p:nvPr/>
          </p:nvGrpSpPr>
          <p:grpSpPr>
            <a:xfrm rot="5400000">
              <a:off x="186847" y="1676406"/>
              <a:ext cx="1169194" cy="751818"/>
              <a:chOff x="522206" y="1249252"/>
              <a:chExt cx="1250320" cy="739886"/>
            </a:xfrm>
          </p:grpSpPr>
          <p:sp>
            <p:nvSpPr>
              <p:cNvPr id="38" name="Line 4"/>
              <p:cNvSpPr>
                <a:spLocks noChangeShapeType="1"/>
              </p:cNvSpPr>
              <p:nvPr/>
            </p:nvSpPr>
            <p:spPr bwMode="auto">
              <a:xfrm>
                <a:off x="522206" y="1799156"/>
                <a:ext cx="32695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/>
              </a:p>
            </p:txBody>
          </p:sp>
          <p:sp>
            <p:nvSpPr>
              <p:cNvPr id="39" name="Oval 5"/>
              <p:cNvSpPr>
                <a:spLocks noChangeArrowheads="1"/>
              </p:cNvSpPr>
              <p:nvPr/>
            </p:nvSpPr>
            <p:spPr bwMode="auto">
              <a:xfrm>
                <a:off x="849158" y="1686667"/>
                <a:ext cx="216770" cy="227478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40" name="Oval 6"/>
              <p:cNvSpPr>
                <a:spLocks noChangeArrowheads="1"/>
              </p:cNvSpPr>
              <p:nvPr/>
            </p:nvSpPr>
            <p:spPr bwMode="auto">
              <a:xfrm>
                <a:off x="1065928" y="1686667"/>
                <a:ext cx="216770" cy="227478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41" name="Oval 7"/>
              <p:cNvSpPr>
                <a:spLocks noChangeArrowheads="1"/>
              </p:cNvSpPr>
              <p:nvPr/>
            </p:nvSpPr>
            <p:spPr bwMode="auto">
              <a:xfrm>
                <a:off x="1283895" y="1686667"/>
                <a:ext cx="216770" cy="227478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42" name="Line 8"/>
              <p:cNvSpPr>
                <a:spLocks noChangeShapeType="1"/>
              </p:cNvSpPr>
              <p:nvPr/>
            </p:nvSpPr>
            <p:spPr bwMode="auto">
              <a:xfrm>
                <a:off x="1500665" y="1799156"/>
                <a:ext cx="27186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/>
              </a:p>
            </p:txBody>
          </p:sp>
          <p:sp>
            <p:nvSpPr>
              <p:cNvPr id="43" name="Rectangle 16"/>
              <p:cNvSpPr>
                <a:spLocks noChangeArrowheads="1"/>
              </p:cNvSpPr>
              <p:nvPr/>
            </p:nvSpPr>
            <p:spPr bwMode="auto">
              <a:xfrm>
                <a:off x="794067" y="1819154"/>
                <a:ext cx="760491" cy="16998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44" name="Text Box 17"/>
              <p:cNvSpPr txBox="1">
                <a:spLocks noChangeArrowheads="1"/>
              </p:cNvSpPr>
              <p:nvPr/>
            </p:nvSpPr>
            <p:spPr bwMode="auto">
              <a:xfrm rot="16200000">
                <a:off x="907424" y="1249266"/>
                <a:ext cx="427899" cy="42787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sv-SE" sz="2000" dirty="0"/>
                  <a:t>k</a:t>
                </a:r>
              </a:p>
            </p:txBody>
          </p:sp>
        </p:grpSp>
        <p:grpSp>
          <p:nvGrpSpPr>
            <p:cNvPr id="9" name="Grupp 31"/>
            <p:cNvGrpSpPr/>
            <p:nvPr/>
          </p:nvGrpSpPr>
          <p:grpSpPr>
            <a:xfrm>
              <a:off x="0" y="1107679"/>
              <a:ext cx="1547663" cy="400110"/>
              <a:chOff x="1510268" y="1555546"/>
              <a:chExt cx="859873" cy="393759"/>
            </a:xfrm>
          </p:grpSpPr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1772526" y="1686667"/>
                <a:ext cx="597615" cy="226228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31" name="Text Box 18"/>
              <p:cNvSpPr txBox="1">
                <a:spLocks noChangeArrowheads="1"/>
              </p:cNvSpPr>
              <p:nvPr/>
            </p:nvSpPr>
            <p:spPr bwMode="auto">
              <a:xfrm>
                <a:off x="1510268" y="1555546"/>
                <a:ext cx="379787" cy="39375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sv-SE" sz="2000" dirty="0"/>
                  <a:t>m1</a:t>
                </a:r>
              </a:p>
            </p:txBody>
          </p:sp>
        </p:grpSp>
        <p:cxnSp>
          <p:nvCxnSpPr>
            <p:cNvPr id="50" name="Rak 49"/>
            <p:cNvCxnSpPr/>
            <p:nvPr/>
          </p:nvCxnSpPr>
          <p:spPr>
            <a:xfrm>
              <a:off x="1403647" y="1467718"/>
              <a:ext cx="0" cy="576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ak 50"/>
            <p:cNvCxnSpPr/>
            <p:nvPr/>
          </p:nvCxnSpPr>
          <p:spPr>
            <a:xfrm>
              <a:off x="1403647" y="2331814"/>
              <a:ext cx="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ak 51"/>
            <p:cNvCxnSpPr/>
            <p:nvPr/>
          </p:nvCxnSpPr>
          <p:spPr>
            <a:xfrm flipH="1" flipV="1">
              <a:off x="251519" y="2619846"/>
              <a:ext cx="1448544" cy="83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ktangel 54"/>
            <p:cNvSpPr/>
            <p:nvPr/>
          </p:nvSpPr>
          <p:spPr>
            <a:xfrm>
              <a:off x="1187623" y="1755750"/>
              <a:ext cx="432048" cy="5760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57" name="Rak 56"/>
            <p:cNvCxnSpPr/>
            <p:nvPr/>
          </p:nvCxnSpPr>
          <p:spPr>
            <a:xfrm rot="16200000">
              <a:off x="1403647" y="1899767"/>
              <a:ext cx="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 Box 17"/>
            <p:cNvSpPr txBox="1">
              <a:spLocks noChangeArrowheads="1"/>
            </p:cNvSpPr>
            <p:nvPr/>
          </p:nvSpPr>
          <p:spPr bwMode="auto">
            <a:xfrm>
              <a:off x="1616920" y="1827758"/>
              <a:ext cx="434800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sv-SE" sz="2000" dirty="0"/>
                <a:t>b</a:t>
              </a:r>
            </a:p>
          </p:txBody>
        </p:sp>
      </p:grpSp>
      <p:sp>
        <p:nvSpPr>
          <p:cNvPr id="59" name="Text Box 17"/>
          <p:cNvSpPr txBox="1">
            <a:spLocks noChangeArrowheads="1"/>
          </p:cNvSpPr>
          <p:nvPr/>
        </p:nvSpPr>
        <p:spPr bwMode="auto">
          <a:xfrm>
            <a:off x="141265" y="387598"/>
            <a:ext cx="68631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sz="2000" dirty="0"/>
              <a:t>m2</a:t>
            </a:r>
          </a:p>
        </p:txBody>
      </p:sp>
      <p:graphicFrame>
        <p:nvGraphicFramePr>
          <p:cNvPr id="62" name="Object 2"/>
          <p:cNvGraphicFramePr>
            <a:graphicFrameLocks noChangeAspect="1"/>
          </p:cNvGraphicFramePr>
          <p:nvPr/>
        </p:nvGraphicFramePr>
        <p:xfrm>
          <a:off x="3805683" y="548680"/>
          <a:ext cx="5230813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Ekvation" r:id="rId4" imgW="3009600" imgH="1066680" progId="Equation.3">
                  <p:embed/>
                </p:oleObj>
              </mc:Choice>
              <mc:Fallback>
                <p:oleObj name="Ekvation" r:id="rId4" imgW="3009600" imgH="1066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683" y="548680"/>
                        <a:ext cx="5230813" cy="184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ruta 63"/>
          <p:cNvSpPr txBox="1"/>
          <p:nvPr/>
        </p:nvSpPr>
        <p:spPr>
          <a:xfrm>
            <a:off x="467544" y="4163596"/>
            <a:ext cx="86194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/>
              <a:t>Antag att vi vill kontrollera så att vikten hos en person som sätter sig på stolen</a:t>
            </a:r>
            <a:br>
              <a:rPr lang="sv-SE" sz="2000" dirty="0"/>
            </a:br>
            <a:r>
              <a:rPr lang="sv-SE" sz="2000" dirty="0"/>
              <a:t>inte är för hög. Personens massa antas vara m2. Om massan m2 överstiger </a:t>
            </a:r>
            <a:r>
              <a:rPr lang="sv-SE" sz="2000" dirty="0" err="1"/>
              <a:t>mmax</a:t>
            </a:r>
            <a:br>
              <a:rPr lang="sv-SE" sz="2000" dirty="0"/>
            </a:br>
            <a:r>
              <a:rPr lang="sv-SE" sz="2000" dirty="0"/>
              <a:t>ska indikering om detta fås omedelbart. Kontorsstolen har en hård sits.</a:t>
            </a:r>
            <a:br>
              <a:rPr lang="sv-SE" sz="2000" dirty="0"/>
            </a:br>
            <a:r>
              <a:rPr lang="sv-SE" sz="2000" dirty="0"/>
              <a:t>Vi mäter olika kombinationer av position , s, hastighet, v, acceleration, a</a:t>
            </a:r>
            <a:br>
              <a:rPr lang="sv-SE" sz="2000" dirty="0"/>
            </a:br>
            <a:r>
              <a:rPr lang="sv-SE" sz="2000" dirty="0"/>
              <a:t>och fjäderkraft, </a:t>
            </a:r>
            <a:r>
              <a:rPr lang="sv-SE" sz="2000" dirty="0" err="1"/>
              <a:t>Fk</a:t>
            </a:r>
            <a:r>
              <a:rPr lang="sv-SE" sz="2000" dirty="0"/>
              <a:t>.</a:t>
            </a:r>
          </a:p>
        </p:txBody>
      </p:sp>
      <p:cxnSp>
        <p:nvCxnSpPr>
          <p:cNvPr id="34" name="Rak 33"/>
          <p:cNvCxnSpPr>
            <a:stCxn id="30" idx="3"/>
          </p:cNvCxnSpPr>
          <p:nvPr/>
        </p:nvCxnSpPr>
        <p:spPr>
          <a:xfrm>
            <a:off x="1547664" y="1355854"/>
            <a:ext cx="849172" cy="18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ak pil 46"/>
          <p:cNvCxnSpPr/>
          <p:nvPr/>
        </p:nvCxnSpPr>
        <p:spPr>
          <a:xfrm>
            <a:off x="1907704" y="141277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ruta 47"/>
          <p:cNvSpPr txBox="1"/>
          <p:nvPr/>
        </p:nvSpPr>
        <p:spPr>
          <a:xfrm>
            <a:off x="1939467" y="1556792"/>
            <a:ext cx="1552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/>
              <a:t>F, a, v, s, </a:t>
            </a:r>
            <a:r>
              <a:rPr lang="sv-SE" i="1" dirty="0" err="1"/>
              <a:t>Fk</a:t>
            </a:r>
            <a:r>
              <a:rPr lang="sv-SE" i="1" dirty="0"/>
              <a:t>, </a:t>
            </a:r>
            <a:r>
              <a:rPr lang="sv-SE" i="1" dirty="0" err="1"/>
              <a:t>Fb</a:t>
            </a:r>
            <a:endParaRPr lang="sv-SE" i="1" dirty="0"/>
          </a:p>
        </p:txBody>
      </p:sp>
      <p:sp>
        <p:nvSpPr>
          <p:cNvPr id="49" name="textruta 48"/>
          <p:cNvSpPr txBox="1"/>
          <p:nvPr/>
        </p:nvSpPr>
        <p:spPr>
          <a:xfrm>
            <a:off x="467544" y="5694347"/>
            <a:ext cx="8595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Enkel metod: Utgå från systemets differentialekvation. Genom att</a:t>
            </a:r>
          </a:p>
          <a:p>
            <a:r>
              <a:rPr lang="sv-SE" sz="2400" dirty="0"/>
              <a:t>använda mätsignaler och dess derivator fås en algebraisk ekvation.</a:t>
            </a:r>
          </a:p>
        </p:txBody>
      </p:sp>
      <p:graphicFrame>
        <p:nvGraphicFramePr>
          <p:cNvPr id="76" name="Object 2"/>
          <p:cNvGraphicFramePr>
            <a:graphicFrameLocks noChangeAspect="1"/>
          </p:cNvGraphicFramePr>
          <p:nvPr/>
        </p:nvGraphicFramePr>
        <p:xfrm>
          <a:off x="7479133" y="2636912"/>
          <a:ext cx="1341339" cy="1477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Ekvation" r:id="rId6" imgW="850680" imgH="939600" progId="Equation.3">
                  <p:embed/>
                </p:oleObj>
              </mc:Choice>
              <mc:Fallback>
                <p:oleObj name="Ekvation" r:id="rId6" imgW="850680" imgH="939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9133" y="2636912"/>
                        <a:ext cx="1341339" cy="14775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9" name="Grupp 78"/>
          <p:cNvGrpSpPr/>
          <p:nvPr/>
        </p:nvGrpSpPr>
        <p:grpSpPr>
          <a:xfrm>
            <a:off x="5940152" y="3027155"/>
            <a:ext cx="1344340" cy="868288"/>
            <a:chOff x="3203848" y="2636912"/>
            <a:chExt cx="1344340" cy="868288"/>
          </a:xfrm>
        </p:grpSpPr>
        <p:grpSp>
          <p:nvGrpSpPr>
            <p:cNvPr id="53" name="Group 2"/>
            <p:cNvGrpSpPr>
              <a:grpSpLocks/>
            </p:cNvGrpSpPr>
            <p:nvPr/>
          </p:nvGrpSpPr>
          <p:grpSpPr bwMode="auto">
            <a:xfrm>
              <a:off x="3205163" y="3017912"/>
              <a:ext cx="1117600" cy="395288"/>
              <a:chOff x="3660" y="7827"/>
              <a:chExt cx="1761" cy="624"/>
            </a:xfrm>
          </p:grpSpPr>
          <p:sp>
            <p:nvSpPr>
              <p:cNvPr id="54" name="Oval 3"/>
              <p:cNvSpPr>
                <a:spLocks noChangeArrowheads="1"/>
              </p:cNvSpPr>
              <p:nvPr/>
            </p:nvSpPr>
            <p:spPr bwMode="auto">
              <a:xfrm>
                <a:off x="3853" y="7827"/>
                <a:ext cx="450" cy="4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56" name="Oval 4"/>
              <p:cNvSpPr>
                <a:spLocks noChangeArrowheads="1"/>
              </p:cNvSpPr>
              <p:nvPr/>
            </p:nvSpPr>
            <p:spPr bwMode="auto">
              <a:xfrm>
                <a:off x="4318" y="7842"/>
                <a:ext cx="450" cy="4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0" name="Oval 5"/>
              <p:cNvSpPr>
                <a:spLocks noChangeArrowheads="1"/>
              </p:cNvSpPr>
              <p:nvPr/>
            </p:nvSpPr>
            <p:spPr bwMode="auto">
              <a:xfrm>
                <a:off x="4768" y="7842"/>
                <a:ext cx="450" cy="4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61" name="Rectangle 6"/>
              <p:cNvSpPr>
                <a:spLocks noChangeArrowheads="1"/>
              </p:cNvSpPr>
              <p:nvPr/>
            </p:nvSpPr>
            <p:spPr bwMode="auto">
              <a:xfrm>
                <a:off x="3815" y="8061"/>
                <a:ext cx="1441" cy="3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cxnSp>
            <p:nvCxnSpPr>
              <p:cNvPr id="65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5218" y="8060"/>
                <a:ext cx="203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66" name="AutoShape 8"/>
              <p:cNvCxnSpPr>
                <a:cxnSpLocks noChangeShapeType="1"/>
              </p:cNvCxnSpPr>
              <p:nvPr/>
            </p:nvCxnSpPr>
            <p:spPr bwMode="auto">
              <a:xfrm flipH="1">
                <a:off x="3660" y="8070"/>
                <a:ext cx="203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67" name="Text Box 26"/>
            <p:cNvSpPr txBox="1">
              <a:spLocks noChangeArrowheads="1"/>
            </p:cNvSpPr>
            <p:nvPr/>
          </p:nvSpPr>
          <p:spPr bwMode="auto">
            <a:xfrm>
              <a:off x="3594100" y="2646437"/>
              <a:ext cx="503238" cy="35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Aft>
                  <a:spcPts val="1000"/>
                </a:spcAft>
              </a:pPr>
              <a:r>
                <a:rPr lang="sv-SE" sz="1600" b="1" i="1"/>
                <a:t>k</a:t>
              </a:r>
              <a:endParaRPr lang="sv-SE"/>
            </a:p>
          </p:txBody>
        </p:sp>
        <p:cxnSp>
          <p:nvCxnSpPr>
            <p:cNvPr id="68" name="AutoShape 13"/>
            <p:cNvCxnSpPr>
              <a:cxnSpLocks noChangeShapeType="1"/>
            </p:cNvCxnSpPr>
            <p:nvPr/>
          </p:nvCxnSpPr>
          <p:spPr bwMode="auto">
            <a:xfrm flipV="1">
              <a:off x="4208463" y="3162375"/>
              <a:ext cx="303212" cy="476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0" name="Rak pil 69"/>
            <p:cNvCxnSpPr/>
            <p:nvPr/>
          </p:nvCxnSpPr>
          <p:spPr>
            <a:xfrm>
              <a:off x="4225925" y="3160787"/>
              <a:ext cx="304800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1" name="Object 2"/>
            <p:cNvGraphicFramePr>
              <a:graphicFrameLocks noChangeAspect="1"/>
            </p:cNvGraphicFramePr>
            <p:nvPr/>
          </p:nvGraphicFramePr>
          <p:xfrm>
            <a:off x="4132263" y="2636912"/>
            <a:ext cx="322262" cy="369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" name="Ekvation" r:id="rId8" imgW="164880" imgH="190440" progId="Equation.3">
                    <p:embed/>
                  </p:oleObj>
                </mc:Choice>
                <mc:Fallback>
                  <p:oleObj name="Ekvation" r:id="rId8" imgW="164880" imgH="1904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2263" y="2636912"/>
                          <a:ext cx="322262" cy="3698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ject 2"/>
            <p:cNvGraphicFramePr>
              <a:graphicFrameLocks noChangeAspect="1"/>
            </p:cNvGraphicFramePr>
            <p:nvPr/>
          </p:nvGraphicFramePr>
          <p:xfrm>
            <a:off x="4076700" y="3186113"/>
            <a:ext cx="471488" cy="319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" name="Ekvation" r:id="rId10" imgW="241200" imgH="164880" progId="Equation.3">
                    <p:embed/>
                  </p:oleObj>
                </mc:Choice>
                <mc:Fallback>
                  <p:oleObj name="Ekvation" r:id="rId10" imgW="241200" imgH="16488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76700" y="3186113"/>
                          <a:ext cx="471488" cy="319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8" name="Rak 77"/>
            <p:cNvCxnSpPr/>
            <p:nvPr/>
          </p:nvCxnSpPr>
          <p:spPr>
            <a:xfrm flipV="1">
              <a:off x="3203848" y="2996952"/>
              <a:ext cx="0" cy="4320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2" name="Object 2"/>
          <p:cNvGraphicFramePr>
            <a:graphicFrameLocks noChangeAspect="1"/>
          </p:cNvGraphicFramePr>
          <p:nvPr/>
        </p:nvGraphicFramePr>
        <p:xfrm>
          <a:off x="4283968" y="3717032"/>
          <a:ext cx="11620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Ekvation" r:id="rId12" imgW="596880" imgH="228600" progId="Equation.3">
                  <p:embed/>
                </p:oleObj>
              </mc:Choice>
              <mc:Fallback>
                <p:oleObj name="Ekvation" r:id="rId12" imgW="596880" imgH="2286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3717032"/>
                        <a:ext cx="116205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2" name="Grupp 71"/>
          <p:cNvGrpSpPr/>
          <p:nvPr/>
        </p:nvGrpSpPr>
        <p:grpSpPr>
          <a:xfrm>
            <a:off x="4211960" y="2852936"/>
            <a:ext cx="1117476" cy="835348"/>
            <a:chOff x="755576" y="2842890"/>
            <a:chExt cx="1117476" cy="835348"/>
          </a:xfrm>
        </p:grpSpPr>
        <p:cxnSp>
          <p:nvCxnSpPr>
            <p:cNvPr id="80" name="AutoShape 17"/>
            <p:cNvCxnSpPr>
              <a:cxnSpLocks noChangeShapeType="1"/>
            </p:cNvCxnSpPr>
            <p:nvPr/>
          </p:nvCxnSpPr>
          <p:spPr bwMode="auto">
            <a:xfrm>
              <a:off x="772914" y="3347715"/>
              <a:ext cx="58420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81" name="Text Box 26"/>
            <p:cNvSpPr txBox="1">
              <a:spLocks noChangeArrowheads="1"/>
            </p:cNvSpPr>
            <p:nvPr/>
          </p:nvSpPr>
          <p:spPr bwMode="auto">
            <a:xfrm>
              <a:off x="1115814" y="2842890"/>
              <a:ext cx="387350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Aft>
                  <a:spcPts val="1000"/>
                </a:spcAft>
              </a:pPr>
              <a:r>
                <a:rPr lang="sv-SE" sz="1600" b="1" i="1"/>
                <a:t>b</a:t>
              </a:r>
              <a:endParaRPr lang="sv-SE"/>
            </a:p>
          </p:txBody>
        </p:sp>
        <p:cxnSp>
          <p:nvCxnSpPr>
            <p:cNvPr id="82" name="AutoShape 13"/>
            <p:cNvCxnSpPr>
              <a:cxnSpLocks noChangeShapeType="1"/>
            </p:cNvCxnSpPr>
            <p:nvPr/>
          </p:nvCxnSpPr>
          <p:spPr bwMode="auto">
            <a:xfrm>
              <a:off x="1123752" y="3203253"/>
              <a:ext cx="43180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3" name="AutoShape 13"/>
            <p:cNvCxnSpPr>
              <a:cxnSpLocks noChangeShapeType="1"/>
            </p:cNvCxnSpPr>
            <p:nvPr/>
          </p:nvCxnSpPr>
          <p:spPr bwMode="auto">
            <a:xfrm>
              <a:off x="1123752" y="3490590"/>
              <a:ext cx="43180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4" name="AutoShape 13"/>
            <p:cNvCxnSpPr>
              <a:cxnSpLocks noChangeShapeType="1"/>
            </p:cNvCxnSpPr>
            <p:nvPr/>
          </p:nvCxnSpPr>
          <p:spPr bwMode="auto">
            <a:xfrm rot="5400000">
              <a:off x="1411883" y="3346922"/>
              <a:ext cx="287337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5" name="AutoShape 13"/>
            <p:cNvCxnSpPr>
              <a:cxnSpLocks noChangeShapeType="1"/>
            </p:cNvCxnSpPr>
            <p:nvPr/>
          </p:nvCxnSpPr>
          <p:spPr bwMode="auto">
            <a:xfrm rot="16200000" flipH="1">
              <a:off x="1261070" y="3342159"/>
              <a:ext cx="192088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6" name="Rak pil 85"/>
            <p:cNvCxnSpPr/>
            <p:nvPr/>
          </p:nvCxnSpPr>
          <p:spPr>
            <a:xfrm>
              <a:off x="1550789" y="3347715"/>
              <a:ext cx="304800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7" name="Object 2"/>
            <p:cNvGraphicFramePr>
              <a:graphicFrameLocks noChangeAspect="1"/>
            </p:cNvGraphicFramePr>
            <p:nvPr/>
          </p:nvGraphicFramePr>
          <p:xfrm>
            <a:off x="1550789" y="2914328"/>
            <a:ext cx="322263" cy="369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9" name="Ekvation" r:id="rId14" imgW="164880" imgH="190440" progId="Equation.3">
                    <p:embed/>
                  </p:oleObj>
                </mc:Choice>
                <mc:Fallback>
                  <p:oleObj name="Ekvation" r:id="rId14" imgW="164880" imgH="1904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0789" y="2914328"/>
                          <a:ext cx="322263" cy="3698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" name="Object 2"/>
            <p:cNvGraphicFramePr>
              <a:graphicFrameLocks noChangeAspect="1"/>
            </p:cNvGraphicFramePr>
            <p:nvPr/>
          </p:nvGraphicFramePr>
          <p:xfrm>
            <a:off x="1597025" y="3406775"/>
            <a:ext cx="222250" cy="271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" name="Ekvation" r:id="rId16" imgW="114120" imgH="139680" progId="Equation.3">
                    <p:embed/>
                  </p:oleObj>
                </mc:Choice>
                <mc:Fallback>
                  <p:oleObj name="Ekvation" r:id="rId16" imgW="114120" imgH="13968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7025" y="3406775"/>
                          <a:ext cx="222250" cy="271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4" name="Rak 93"/>
            <p:cNvCxnSpPr/>
            <p:nvPr/>
          </p:nvCxnSpPr>
          <p:spPr>
            <a:xfrm>
              <a:off x="755576" y="3068960"/>
              <a:ext cx="0" cy="5040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ktangel 72"/>
          <p:cNvSpPr/>
          <p:nvPr/>
        </p:nvSpPr>
        <p:spPr>
          <a:xfrm>
            <a:off x="3851920" y="2420888"/>
            <a:ext cx="1800200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5" name="textruta 74"/>
          <p:cNvSpPr txBox="1"/>
          <p:nvPr/>
        </p:nvSpPr>
        <p:spPr>
          <a:xfrm>
            <a:off x="4139952" y="2420888"/>
            <a:ext cx="102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dämpare</a:t>
            </a:r>
          </a:p>
        </p:txBody>
      </p:sp>
      <p:sp>
        <p:nvSpPr>
          <p:cNvPr id="77" name="Rektangel 76"/>
          <p:cNvSpPr/>
          <p:nvPr/>
        </p:nvSpPr>
        <p:spPr>
          <a:xfrm>
            <a:off x="5868144" y="2348880"/>
            <a:ext cx="3024336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8" name="textruta 87"/>
          <p:cNvSpPr txBox="1"/>
          <p:nvPr/>
        </p:nvSpPr>
        <p:spPr>
          <a:xfrm>
            <a:off x="5940152" y="2420888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fjäder</a:t>
            </a:r>
          </a:p>
        </p:txBody>
      </p:sp>
      <p:sp>
        <p:nvSpPr>
          <p:cNvPr id="89" name="textruta 88"/>
          <p:cNvSpPr txBox="1"/>
          <p:nvPr/>
        </p:nvSpPr>
        <p:spPr>
          <a:xfrm>
            <a:off x="35496" y="2865710"/>
            <a:ext cx="3844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Exempel inspirerat av:</a:t>
            </a:r>
            <a:br>
              <a:rPr lang="sv-SE" dirty="0"/>
            </a:br>
            <a:r>
              <a:rPr lang="sv-SE" dirty="0"/>
              <a:t>A. </a:t>
            </a:r>
            <a:r>
              <a:rPr lang="sv-SE" dirty="0" err="1"/>
              <a:t>Samantary</a:t>
            </a:r>
            <a:r>
              <a:rPr lang="sv-SE" dirty="0"/>
              <a:t> och B. </a:t>
            </a:r>
            <a:r>
              <a:rPr lang="sv-SE" dirty="0" err="1"/>
              <a:t>Bouamama</a:t>
            </a:r>
            <a:r>
              <a:rPr lang="sv-SE" dirty="0"/>
              <a:t>,</a:t>
            </a:r>
            <a:br>
              <a:rPr lang="sv-SE" dirty="0"/>
            </a:br>
            <a:r>
              <a:rPr lang="sv-SE" dirty="0"/>
              <a:t>”</a:t>
            </a:r>
            <a:r>
              <a:rPr lang="sv-SE" dirty="0" err="1"/>
              <a:t>Model-based</a:t>
            </a:r>
            <a:r>
              <a:rPr lang="sv-SE" dirty="0"/>
              <a:t> Process supervision”,</a:t>
            </a:r>
            <a:br>
              <a:rPr lang="sv-SE" dirty="0"/>
            </a:br>
            <a:r>
              <a:rPr lang="sv-SE" dirty="0"/>
              <a:t>Springer 2010, </a:t>
            </a:r>
            <a:r>
              <a:rPr lang="sv-SE" dirty="0" err="1"/>
              <a:t>isbn</a:t>
            </a:r>
            <a:r>
              <a:rPr lang="sv-SE" dirty="0"/>
              <a:t> 978-1-84800-159-6</a:t>
            </a:r>
          </a:p>
        </p:txBody>
      </p:sp>
      <p:sp>
        <p:nvSpPr>
          <p:cNvPr id="90" name="textruta 89"/>
          <p:cNvSpPr txBox="1"/>
          <p:nvPr/>
        </p:nvSpPr>
        <p:spPr>
          <a:xfrm>
            <a:off x="2195736" y="1916832"/>
            <a:ext cx="1375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Definitioner,</a:t>
            </a:r>
            <a:br>
              <a:rPr lang="sv-SE" dirty="0"/>
            </a:br>
            <a:r>
              <a:rPr lang="sv-SE" dirty="0"/>
              <a:t>se nästa sida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DB12-1372-4A3F-BB98-5DA77AC538AD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3</a:t>
            </a:fld>
            <a:endParaRPr lang="sv-SE"/>
          </a:p>
        </p:txBody>
      </p:sp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sv-SE" sz="3200" dirty="0"/>
              <a:t>Exempel kontorsstol, parameter och </a:t>
            </a:r>
            <a:r>
              <a:rPr lang="sv-SE" sz="3200" dirty="0" err="1"/>
              <a:t>variablenamn</a:t>
            </a:r>
            <a:endParaRPr lang="sv-SE" sz="3200" dirty="0"/>
          </a:p>
        </p:txBody>
      </p:sp>
      <p:sp>
        <p:nvSpPr>
          <p:cNvPr id="8" name="textruta 7"/>
          <p:cNvSpPr txBox="1"/>
          <p:nvPr/>
        </p:nvSpPr>
        <p:spPr>
          <a:xfrm>
            <a:off x="611560" y="692696"/>
            <a:ext cx="7639399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Använda variabelnamn och parameternamn.</a:t>
            </a:r>
          </a:p>
          <a:p>
            <a:r>
              <a:rPr lang="sv-SE" dirty="0"/>
              <a:t>m1 – massa stolsits</a:t>
            </a:r>
            <a:br>
              <a:rPr lang="sv-SE" dirty="0"/>
            </a:br>
            <a:r>
              <a:rPr lang="sv-SE" dirty="0"/>
              <a:t>m2 - massa person</a:t>
            </a:r>
            <a:br>
              <a:rPr lang="sv-SE" dirty="0"/>
            </a:br>
            <a:r>
              <a:rPr lang="sv-SE" dirty="0"/>
              <a:t>M = m1+m2</a:t>
            </a:r>
            <a:br>
              <a:rPr lang="sv-SE" dirty="0"/>
            </a:br>
            <a:r>
              <a:rPr lang="sv-SE" dirty="0"/>
              <a:t>m – allmän massa</a:t>
            </a:r>
            <a:br>
              <a:rPr lang="sv-SE" dirty="0"/>
            </a:br>
            <a:r>
              <a:rPr lang="sv-SE" dirty="0"/>
              <a:t>b – viskös dämpkonstant</a:t>
            </a:r>
            <a:br>
              <a:rPr lang="sv-SE" dirty="0"/>
            </a:br>
            <a:r>
              <a:rPr lang="sv-SE" dirty="0"/>
              <a:t>k – fjäderkonstant</a:t>
            </a:r>
          </a:p>
          <a:p>
            <a:r>
              <a:rPr lang="sv-SE" dirty="0"/>
              <a:t>g - tyngdaccelerationen</a:t>
            </a:r>
            <a:br>
              <a:rPr lang="sv-SE" dirty="0"/>
            </a:br>
            <a:r>
              <a:rPr lang="sv-SE" dirty="0"/>
              <a:t>s – sitsens position</a:t>
            </a:r>
            <a:br>
              <a:rPr lang="sv-SE" dirty="0"/>
            </a:br>
            <a:r>
              <a:rPr lang="sv-SE" dirty="0"/>
              <a:t>v – sitsens hastighet</a:t>
            </a:r>
          </a:p>
          <a:p>
            <a:r>
              <a:rPr lang="sv-SE" dirty="0"/>
              <a:t>a – sistens acceleration</a:t>
            </a:r>
            <a:br>
              <a:rPr lang="sv-SE" dirty="0"/>
            </a:br>
            <a:r>
              <a:rPr lang="sv-SE" dirty="0" err="1"/>
              <a:t>Fk</a:t>
            </a:r>
            <a:r>
              <a:rPr lang="sv-SE" dirty="0"/>
              <a:t> – fjäderkraft</a:t>
            </a:r>
            <a:br>
              <a:rPr lang="sv-SE" dirty="0"/>
            </a:br>
            <a:r>
              <a:rPr lang="sv-SE" dirty="0" err="1"/>
              <a:t>Fb</a:t>
            </a:r>
            <a:r>
              <a:rPr lang="sv-SE" dirty="0"/>
              <a:t> – dämparens kraft</a:t>
            </a:r>
          </a:p>
          <a:p>
            <a:r>
              <a:rPr lang="sv-SE" dirty="0"/>
              <a:t>F – kraft från person som sätter sig på sits</a:t>
            </a:r>
          </a:p>
          <a:p>
            <a:r>
              <a:rPr lang="sv-SE" dirty="0"/>
              <a:t>y- mätsignalsvektor</a:t>
            </a:r>
          </a:p>
          <a:p>
            <a:r>
              <a:rPr lang="sv-SE" dirty="0"/>
              <a:t>r – </a:t>
            </a:r>
            <a:r>
              <a:rPr lang="sv-SE" dirty="0" err="1"/>
              <a:t>residualer</a:t>
            </a:r>
            <a:r>
              <a:rPr lang="sv-SE" dirty="0"/>
              <a:t>, vektor med uttryck som är =0 om inget fel har inträffat</a:t>
            </a:r>
          </a:p>
          <a:p>
            <a:r>
              <a:rPr lang="sv-SE" dirty="0"/>
              <a:t>A – systemmatris</a:t>
            </a:r>
            <a:br>
              <a:rPr lang="sv-SE" dirty="0"/>
            </a:br>
            <a:r>
              <a:rPr lang="sv-SE" dirty="0"/>
              <a:t>B – styrsignalsmatris</a:t>
            </a:r>
          </a:p>
          <a:p>
            <a:r>
              <a:rPr lang="sv-SE" dirty="0"/>
              <a:t>C - mätsignalsmatris</a:t>
            </a:r>
          </a:p>
          <a:p>
            <a:r>
              <a:rPr lang="sv-SE" dirty="0"/>
              <a:t>tidsderivatan d/dt betecknas med en prick över den variabel vars derivata avses</a:t>
            </a:r>
            <a:br>
              <a:rPr lang="sv-SE" dirty="0"/>
            </a:br>
            <a:br>
              <a:rPr lang="sv-SE" dirty="0"/>
            </a:br>
            <a:endParaRPr lang="sv-S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44513" y="692150"/>
          <a:ext cx="8253412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kvation" r:id="rId4" imgW="4965480" imgH="850680" progId="Equation.3">
                  <p:embed/>
                </p:oleObj>
              </mc:Choice>
              <mc:Fallback>
                <p:oleObj name="Ekvation" r:id="rId4" imgW="4965480" imgH="850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3" y="692150"/>
                        <a:ext cx="8253412" cy="140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ruta 5"/>
          <p:cNvSpPr txBox="1"/>
          <p:nvPr/>
        </p:nvSpPr>
        <p:spPr>
          <a:xfrm>
            <a:off x="727154" y="116632"/>
            <a:ext cx="7057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/>
              <a:t>Antag att position och hastighet mätes, </a:t>
            </a:r>
            <a:r>
              <a:rPr lang="sv-SE" dirty="0"/>
              <a:t>M= m1+m2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91545" y="3428925"/>
          <a:ext cx="3468687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Ekvation" r:id="rId6" imgW="1993680" imgH="457200" progId="Equation.3">
                  <p:embed/>
                </p:oleObj>
              </mc:Choice>
              <mc:Fallback>
                <p:oleObj name="Ekvation" r:id="rId6" imgW="199368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1545" y="3428925"/>
                        <a:ext cx="3468687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ruta 7"/>
          <p:cNvSpPr txBox="1"/>
          <p:nvPr/>
        </p:nvSpPr>
        <p:spPr>
          <a:xfrm>
            <a:off x="35496" y="4293096"/>
            <a:ext cx="88587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Genom </a:t>
            </a:r>
            <a:r>
              <a:rPr lang="sv-SE" sz="2400" dirty="0" err="1"/>
              <a:t>residualekv</a:t>
            </a:r>
            <a:r>
              <a:rPr lang="sv-SE" sz="2400" dirty="0"/>
              <a:t>. </a:t>
            </a:r>
            <a:r>
              <a:rPr lang="sv-SE" sz="2400" i="1" dirty="0"/>
              <a:t>r1</a:t>
            </a:r>
            <a:r>
              <a:rPr lang="sv-SE" sz="2400" dirty="0"/>
              <a:t> kan vi bestämma massan m2 i varje ögonblick </a:t>
            </a:r>
            <a:br>
              <a:rPr lang="sv-SE" sz="2400" dirty="0"/>
            </a:br>
            <a:r>
              <a:rPr lang="sv-SE" sz="2400" dirty="0"/>
              <a:t>givet att övriga parametrar och variabler är korrekta.</a:t>
            </a:r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2159000" y="5087516"/>
          <a:ext cx="3790950" cy="129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Ekvation" r:id="rId8" imgW="1930320" imgH="660240" progId="Equation.3">
                  <p:embed/>
                </p:oleObj>
              </mc:Choice>
              <mc:Fallback>
                <p:oleObj name="Ekvation" r:id="rId8" imgW="1930320" imgH="6602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000" y="5087516"/>
                        <a:ext cx="3790950" cy="1293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ruta 9"/>
          <p:cNvSpPr txBox="1"/>
          <p:nvPr/>
        </p:nvSpPr>
        <p:spPr>
          <a:xfrm>
            <a:off x="323528" y="2204864"/>
            <a:ext cx="91078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err="1"/>
              <a:t>Residualer</a:t>
            </a:r>
            <a:r>
              <a:rPr lang="sv-SE" sz="2400" dirty="0"/>
              <a:t>, r, används för analys huruvida någon speciell händelse har</a:t>
            </a:r>
            <a:br>
              <a:rPr lang="sv-SE" sz="2400" dirty="0"/>
            </a:br>
            <a:r>
              <a:rPr lang="sv-SE" sz="2400" dirty="0"/>
              <a:t>inträffat. Konsten är att göra dessa diskriminerande  för intressanta</a:t>
            </a:r>
            <a:br>
              <a:rPr lang="sv-SE" sz="2400" dirty="0"/>
            </a:br>
            <a:r>
              <a:rPr lang="sv-SE" sz="2400" dirty="0"/>
              <a:t>händelser, samtidigt som de är robusta för osäkerheter och brus.</a:t>
            </a:r>
            <a:endParaRPr lang="sv-SE" dirty="0"/>
          </a:p>
        </p:txBody>
      </p:sp>
      <p:sp>
        <p:nvSpPr>
          <p:cNvPr id="9" name="Platshållare för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421B-8BFE-4820-9533-D4D078137973}" type="datetime1">
              <a:rPr lang="sv-SE" smtClean="0"/>
              <a:t>2019-09-01</a:t>
            </a:fld>
            <a:endParaRPr lang="sv-SE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4</a:t>
            </a:fld>
            <a:endParaRPr lang="sv-SE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13" name="Rektangel 12"/>
          <p:cNvSpPr/>
          <p:nvPr/>
        </p:nvSpPr>
        <p:spPr>
          <a:xfrm>
            <a:off x="2843808" y="5589240"/>
            <a:ext cx="3384376" cy="792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textruta 13"/>
          <p:cNvSpPr txBox="1"/>
          <p:nvPr/>
        </p:nvSpPr>
        <p:spPr>
          <a:xfrm>
            <a:off x="395536" y="3501008"/>
            <a:ext cx="2318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Från beräkningarna</a:t>
            </a:r>
            <a:br>
              <a:rPr lang="sv-SE" dirty="0"/>
            </a:br>
            <a:r>
              <a:rPr lang="sv-SE" dirty="0"/>
              <a:t>ovan fås </a:t>
            </a:r>
            <a:r>
              <a:rPr lang="sv-SE" dirty="0" err="1"/>
              <a:t>residualerna</a:t>
            </a:r>
            <a:r>
              <a:rPr lang="sv-SE" dirty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0137-AB65-4E6A-B173-D9032880C638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CD21-4858-4946-9EFE-A2C6FFDA8F27}" type="slidenum">
              <a:rPr lang="sv-SE" smtClean="0"/>
              <a:pPr/>
              <a:t>5</a:t>
            </a:fld>
            <a:endParaRPr lang="sv-SE"/>
          </a:p>
        </p:txBody>
      </p:sp>
      <p:pic>
        <p:nvPicPr>
          <p:cNvPr id="313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9694"/>
            <a:ext cx="5674454" cy="425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3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3139996" cy="235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ruta 5"/>
          <p:cNvSpPr txBox="1"/>
          <p:nvPr/>
        </p:nvSpPr>
        <p:spPr>
          <a:xfrm>
            <a:off x="727154" y="116632"/>
            <a:ext cx="6529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/>
              <a:t>Estimering av vikt hos person som sätter sig</a:t>
            </a:r>
            <a:endParaRPr lang="sv-SE" dirty="0"/>
          </a:p>
        </p:txBody>
      </p:sp>
      <p:sp>
        <p:nvSpPr>
          <p:cNvPr id="2" name="TextBox 1"/>
          <p:cNvSpPr txBox="1"/>
          <p:nvPr/>
        </p:nvSpPr>
        <p:spPr>
          <a:xfrm>
            <a:off x="5940152" y="1628800"/>
            <a:ext cx="3019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Diagram genererade av filerna</a:t>
            </a:r>
          </a:p>
          <a:p>
            <a:r>
              <a:rPr lang="sv-SE" dirty="0" err="1"/>
              <a:t>stol.m</a:t>
            </a:r>
            <a:r>
              <a:rPr lang="sv-SE" dirty="0"/>
              <a:t> och </a:t>
            </a:r>
            <a:r>
              <a:rPr lang="sv-SE" dirty="0" err="1"/>
              <a:t>stolmdl.mdl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941168"/>
            <a:ext cx="53031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Extra uppgift:</a:t>
            </a:r>
          </a:p>
          <a:p>
            <a:r>
              <a:rPr lang="sv-SE" dirty="0">
                <a:solidFill>
                  <a:srgbClr val="FF0000"/>
                </a:solidFill>
              </a:rPr>
              <a:t>Implementera simuleringen och testa den föreslagna</a:t>
            </a:r>
          </a:p>
          <a:p>
            <a:r>
              <a:rPr lang="sv-SE" dirty="0">
                <a:solidFill>
                  <a:srgbClr val="FF0000"/>
                </a:solidFill>
              </a:rPr>
              <a:t>algoritmens känslighet för fel i: stolsparametervärden, </a:t>
            </a:r>
            <a:br>
              <a:rPr lang="sv-SE" dirty="0">
                <a:solidFill>
                  <a:srgbClr val="FF0000"/>
                </a:solidFill>
              </a:rPr>
            </a:br>
            <a:r>
              <a:rPr lang="sv-SE" dirty="0">
                <a:solidFill>
                  <a:srgbClr val="FF0000"/>
                </a:solidFill>
              </a:rPr>
              <a:t>hur snabbt personen sätter sig och brus i mätsignaler.</a:t>
            </a:r>
          </a:p>
          <a:p>
            <a:r>
              <a:rPr lang="sv-SE" dirty="0">
                <a:solidFill>
                  <a:srgbClr val="FF0000"/>
                </a:solidFill>
              </a:rPr>
              <a:t>Uppgiften behöver inte lämnas in.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0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sv-SE" sz="3200" dirty="0"/>
              <a:t>Tillståndsmodellering av exemplet stol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8E429948-49DF-43BE-BCFD-90B6076D5A4C}" type="datetime1">
              <a:rPr lang="sv-SE" smtClean="0"/>
              <a:t>2019-09-01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2A1CD21-4858-4946-9EFE-A2C6FFDA8F27}" type="slidenum">
              <a:rPr lang="sv-SE" smtClean="0"/>
              <a:pPr/>
              <a:t>6</a:t>
            </a:fld>
            <a:endParaRPr lang="sv-SE"/>
          </a:p>
        </p:txBody>
      </p:sp>
      <p:grpSp>
        <p:nvGrpSpPr>
          <p:cNvPr id="8" name="Grupp 31"/>
          <p:cNvGrpSpPr/>
          <p:nvPr/>
        </p:nvGrpSpPr>
        <p:grpSpPr>
          <a:xfrm>
            <a:off x="35496" y="1107678"/>
            <a:ext cx="2088231" cy="1529234"/>
            <a:chOff x="35496" y="1107678"/>
            <a:chExt cx="2088231" cy="1529234"/>
          </a:xfrm>
        </p:grpSpPr>
        <p:grpSp>
          <p:nvGrpSpPr>
            <p:cNvPr id="9" name="Grupp 118"/>
            <p:cNvGrpSpPr/>
            <p:nvPr/>
          </p:nvGrpSpPr>
          <p:grpSpPr>
            <a:xfrm rot="5400000">
              <a:off x="186847" y="1676406"/>
              <a:ext cx="1169194" cy="751818"/>
              <a:chOff x="522206" y="1249252"/>
              <a:chExt cx="1250320" cy="739886"/>
            </a:xfrm>
          </p:grpSpPr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>
                <a:off x="522206" y="1799156"/>
                <a:ext cx="32695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/>
              </a:p>
            </p:txBody>
          </p:sp>
          <p:sp>
            <p:nvSpPr>
              <p:cNvPr id="20" name="Oval 5"/>
              <p:cNvSpPr>
                <a:spLocks noChangeArrowheads="1"/>
              </p:cNvSpPr>
              <p:nvPr/>
            </p:nvSpPr>
            <p:spPr bwMode="auto">
              <a:xfrm>
                <a:off x="849158" y="1686667"/>
                <a:ext cx="216770" cy="227478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1065928" y="1686667"/>
                <a:ext cx="216770" cy="227478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auto">
              <a:xfrm>
                <a:off x="1283895" y="1686667"/>
                <a:ext cx="216770" cy="227478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23" name="Line 8"/>
              <p:cNvSpPr>
                <a:spLocks noChangeShapeType="1"/>
              </p:cNvSpPr>
              <p:nvPr/>
            </p:nvSpPr>
            <p:spPr bwMode="auto">
              <a:xfrm>
                <a:off x="1500665" y="1799156"/>
                <a:ext cx="27186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/>
              </a:p>
            </p:txBody>
          </p:sp>
          <p:sp>
            <p:nvSpPr>
              <p:cNvPr id="24" name="Rectangle 16"/>
              <p:cNvSpPr>
                <a:spLocks noChangeArrowheads="1"/>
              </p:cNvSpPr>
              <p:nvPr/>
            </p:nvSpPr>
            <p:spPr bwMode="auto">
              <a:xfrm>
                <a:off x="794067" y="1819154"/>
                <a:ext cx="760491" cy="16998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25" name="Text Box 17"/>
              <p:cNvSpPr txBox="1">
                <a:spLocks noChangeArrowheads="1"/>
              </p:cNvSpPr>
              <p:nvPr/>
            </p:nvSpPr>
            <p:spPr bwMode="auto">
              <a:xfrm rot="16200000">
                <a:off x="907424" y="1249266"/>
                <a:ext cx="427899" cy="42787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sv-SE" sz="2000" dirty="0"/>
                  <a:t>k</a:t>
                </a:r>
              </a:p>
            </p:txBody>
          </p:sp>
        </p:grpSp>
        <p:grpSp>
          <p:nvGrpSpPr>
            <p:cNvPr id="10" name="Grupp 31"/>
            <p:cNvGrpSpPr/>
            <p:nvPr/>
          </p:nvGrpSpPr>
          <p:grpSpPr>
            <a:xfrm>
              <a:off x="35496" y="1107678"/>
              <a:ext cx="1512168" cy="400110"/>
              <a:chOff x="1529989" y="1555545"/>
              <a:chExt cx="840152" cy="393759"/>
            </a:xfrm>
          </p:grpSpPr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1772526" y="1686667"/>
                <a:ext cx="597615" cy="226228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1529989" y="1555545"/>
                <a:ext cx="200036" cy="39375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sv-SE" sz="2000" dirty="0"/>
                  <a:t>m</a:t>
                </a:r>
              </a:p>
            </p:txBody>
          </p:sp>
        </p:grpSp>
        <p:cxnSp>
          <p:nvCxnSpPr>
            <p:cNvPr id="11" name="Rak 10"/>
            <p:cNvCxnSpPr/>
            <p:nvPr/>
          </p:nvCxnSpPr>
          <p:spPr>
            <a:xfrm>
              <a:off x="1403647" y="1467718"/>
              <a:ext cx="0" cy="576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ak 11"/>
            <p:cNvCxnSpPr/>
            <p:nvPr/>
          </p:nvCxnSpPr>
          <p:spPr>
            <a:xfrm>
              <a:off x="1403647" y="2331814"/>
              <a:ext cx="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ak 12"/>
            <p:cNvCxnSpPr/>
            <p:nvPr/>
          </p:nvCxnSpPr>
          <p:spPr>
            <a:xfrm flipH="1" flipV="1">
              <a:off x="251519" y="2619846"/>
              <a:ext cx="1448544" cy="83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ktangel 13"/>
            <p:cNvSpPr/>
            <p:nvPr/>
          </p:nvSpPr>
          <p:spPr>
            <a:xfrm>
              <a:off x="1187623" y="1755750"/>
              <a:ext cx="432048" cy="5760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5" name="Rak 14"/>
            <p:cNvCxnSpPr/>
            <p:nvPr/>
          </p:nvCxnSpPr>
          <p:spPr>
            <a:xfrm rot="16200000">
              <a:off x="1403647" y="1899767"/>
              <a:ext cx="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688927" y="1827758"/>
              <a:ext cx="434800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sv-SE" sz="2000" dirty="0"/>
                <a:t>b</a:t>
              </a:r>
            </a:p>
          </p:txBody>
        </p:sp>
      </p:grpSp>
      <p:graphicFrame>
        <p:nvGraphicFramePr>
          <p:cNvPr id="26" name="Object 2"/>
          <p:cNvGraphicFramePr>
            <a:graphicFrameLocks noChangeAspect="1"/>
          </p:cNvGraphicFramePr>
          <p:nvPr/>
        </p:nvGraphicFramePr>
        <p:xfrm>
          <a:off x="3328988" y="796925"/>
          <a:ext cx="5408612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6" name="Ekvation" r:id="rId4" imgW="3111480" imgH="711000" progId="Equation.3">
                  <p:embed/>
                </p:oleObj>
              </mc:Choice>
              <mc:Fallback>
                <p:oleObj name="Ekvation" r:id="rId4" imgW="3111480" imgH="71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8988" y="796925"/>
                        <a:ext cx="5408612" cy="123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ruta 26"/>
          <p:cNvSpPr txBox="1"/>
          <p:nvPr/>
        </p:nvSpPr>
        <p:spPr>
          <a:xfrm>
            <a:off x="2506773" y="2348880"/>
            <a:ext cx="6153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Antag att vi mäter position , s, och hastighet, v.</a:t>
            </a:r>
          </a:p>
        </p:txBody>
      </p:sp>
      <p:graphicFrame>
        <p:nvGraphicFramePr>
          <p:cNvPr id="28" name="Object 4"/>
          <p:cNvGraphicFramePr>
            <a:graphicFrameLocks noChangeAspect="1"/>
          </p:cNvGraphicFramePr>
          <p:nvPr/>
        </p:nvGraphicFramePr>
        <p:xfrm>
          <a:off x="669925" y="2933700"/>
          <a:ext cx="578326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7" name="Ekvation" r:id="rId6" imgW="3327120" imgH="1803240" progId="Equation.3">
                  <p:embed/>
                </p:oleObj>
              </mc:Choice>
              <mc:Fallback>
                <p:oleObj name="Ekvation" r:id="rId6" imgW="3327120" imgH="18032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925" y="2933700"/>
                        <a:ext cx="5783263" cy="312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Rak 28"/>
          <p:cNvCxnSpPr>
            <a:stCxn id="17" idx="3"/>
          </p:cNvCxnSpPr>
          <p:nvPr/>
        </p:nvCxnSpPr>
        <p:spPr>
          <a:xfrm>
            <a:off x="1547664" y="1355854"/>
            <a:ext cx="849172" cy="18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ak pil 29"/>
          <p:cNvCxnSpPr/>
          <p:nvPr/>
        </p:nvCxnSpPr>
        <p:spPr>
          <a:xfrm>
            <a:off x="2195736" y="141277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ruta 30"/>
          <p:cNvSpPr txBox="1"/>
          <p:nvPr/>
        </p:nvSpPr>
        <p:spPr>
          <a:xfrm>
            <a:off x="2267744" y="1772816"/>
            <a:ext cx="66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/>
              <a:t>F, v, s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6156176" y="2924944"/>
            <a:ext cx="1565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/>
              <a:t>x</a:t>
            </a:r>
            <a:r>
              <a:rPr lang="sv-SE" dirty="0"/>
              <a:t> – tillstånd</a:t>
            </a:r>
          </a:p>
          <a:p>
            <a:r>
              <a:rPr lang="sv-SE" i="1" dirty="0"/>
              <a:t>y</a:t>
            </a:r>
            <a:r>
              <a:rPr lang="sv-SE" dirty="0"/>
              <a:t> - mätsignaler</a:t>
            </a:r>
          </a:p>
        </p:txBody>
      </p:sp>
      <p:sp>
        <p:nvSpPr>
          <p:cNvPr id="33" name="Rektangel 32"/>
          <p:cNvSpPr/>
          <p:nvPr/>
        </p:nvSpPr>
        <p:spPr>
          <a:xfrm>
            <a:off x="3203848" y="3717032"/>
            <a:ext cx="1296144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textruta 33"/>
          <p:cNvSpPr txBox="1"/>
          <p:nvPr/>
        </p:nvSpPr>
        <p:spPr>
          <a:xfrm>
            <a:off x="6012160" y="3573016"/>
            <a:ext cx="1686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En summa av</a:t>
            </a:r>
          </a:p>
          <a:p>
            <a:r>
              <a:rPr lang="sv-SE" dirty="0">
                <a:solidFill>
                  <a:srgbClr val="FF0000"/>
                </a:solidFill>
              </a:rPr>
              <a:t>skevsymmetrisk</a:t>
            </a:r>
          </a:p>
          <a:p>
            <a:r>
              <a:rPr lang="sv-SE" dirty="0">
                <a:solidFill>
                  <a:srgbClr val="FF0000"/>
                </a:solidFill>
              </a:rPr>
              <a:t>och symmetrisk</a:t>
            </a:r>
          </a:p>
          <a:p>
            <a:r>
              <a:rPr lang="sv-SE" dirty="0">
                <a:solidFill>
                  <a:srgbClr val="FF0000"/>
                </a:solidFill>
              </a:rPr>
              <a:t>matris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Object 2"/>
          <p:cNvGraphicFramePr>
            <a:graphicFrameLocks noChangeAspect="1"/>
          </p:cNvGraphicFramePr>
          <p:nvPr/>
        </p:nvGraphicFramePr>
        <p:xfrm>
          <a:off x="683568" y="404664"/>
          <a:ext cx="6200775" cy="600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Ekvation" r:id="rId4" imgW="3568680" imgH="3466800" progId="Equation.3">
                  <p:embed/>
                </p:oleObj>
              </mc:Choice>
              <mc:Fallback>
                <p:oleObj name="Ekvation" r:id="rId4" imgW="3568680" imgH="3466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04664"/>
                        <a:ext cx="6200775" cy="6005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sv-SE" sz="2800" dirty="0"/>
              <a:t>Antag att hastighet och position mätes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3347864" y="5805264"/>
            <a:ext cx="5543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Samma som de först härledda </a:t>
            </a:r>
            <a:r>
              <a:rPr lang="sv-SE" sz="2400" dirty="0" err="1"/>
              <a:t>residualerna</a:t>
            </a:r>
            <a:endParaRPr lang="sv-SE" sz="2400" dirty="0"/>
          </a:p>
        </p:txBody>
      </p:sp>
      <p:sp>
        <p:nvSpPr>
          <p:cNvPr id="10" name="Rektangel 9"/>
          <p:cNvSpPr/>
          <p:nvPr/>
        </p:nvSpPr>
        <p:spPr>
          <a:xfrm>
            <a:off x="5192362" y="764704"/>
            <a:ext cx="1728192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Platshållare för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2E7BF-175F-4206-969C-3639BE1C68DE}" type="datetime1">
              <a:rPr lang="sv-SE" smtClean="0"/>
              <a:t>2019-09-01</a:t>
            </a:fld>
            <a:endParaRPr lang="sv-SE"/>
          </a:p>
        </p:txBody>
      </p:sp>
      <p:sp>
        <p:nvSpPr>
          <p:cNvPr id="12" name="Platshållare för bild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7</a:t>
            </a:fld>
            <a:endParaRPr lang="sv-SE"/>
          </a:p>
        </p:txBody>
      </p:sp>
      <p:sp>
        <p:nvSpPr>
          <p:cNvPr id="13" name="Platshållare för sidfot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14" name="textruta 13"/>
          <p:cNvSpPr txBox="1"/>
          <p:nvPr/>
        </p:nvSpPr>
        <p:spPr>
          <a:xfrm>
            <a:off x="7164288" y="836712"/>
            <a:ext cx="194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Lika för alla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2E4FF-66BD-4FEA-BF50-FFE9D1D1BAF2}" type="datetime1">
              <a:rPr lang="sv-SE" smtClean="0"/>
              <a:t>2019-09-01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KKS Diagnos på distans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A0E6-0089-4196-997F-870EC25FE94D}" type="slidenum">
              <a:rPr lang="sv-SE" smtClean="0"/>
              <a:pPr/>
              <a:t>8</a:t>
            </a:fld>
            <a:endParaRPr lang="sv-SE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619672" y="1412776"/>
          <a:ext cx="3397250" cy="189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4" name="Ekvation" r:id="rId4" imgW="1955520" imgH="1091880" progId="Equation.3">
                  <p:embed/>
                </p:oleObj>
              </mc:Choice>
              <mc:Fallback>
                <p:oleObj name="Ekvation" r:id="rId4" imgW="1955520" imgH="1091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412776"/>
                        <a:ext cx="3397250" cy="1890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sv-SE" sz="2800" dirty="0"/>
              <a:t>Antag att hastighet och position mätes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5724129" y="4005064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Samma som de först härledda</a:t>
            </a:r>
            <a:br>
              <a:rPr lang="sv-SE" sz="2400" dirty="0"/>
            </a:br>
            <a:r>
              <a:rPr lang="sv-SE" sz="2400" dirty="0" err="1"/>
              <a:t>residualerna</a:t>
            </a:r>
            <a:endParaRPr lang="sv-SE" sz="2400" dirty="0"/>
          </a:p>
        </p:txBody>
      </p:sp>
      <p:sp>
        <p:nvSpPr>
          <p:cNvPr id="11" name="Platshållare för datum 10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2013-04-23</a:t>
            </a:r>
          </a:p>
        </p:txBody>
      </p:sp>
      <p:sp>
        <p:nvSpPr>
          <p:cNvPr id="12" name="Platshållare för bildnummer 1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A0E6-0089-4196-997F-870EC25FE94D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Platshållare för sidfot 12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KKS Diagnos på distans Katergori a</a:t>
            </a:r>
          </a:p>
        </p:txBody>
      </p:sp>
      <p:sp>
        <p:nvSpPr>
          <p:cNvPr id="16" name="textruta 15"/>
          <p:cNvSpPr txBox="1"/>
          <p:nvPr/>
        </p:nvSpPr>
        <p:spPr>
          <a:xfrm>
            <a:off x="467544" y="5517232"/>
            <a:ext cx="85459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Första </a:t>
            </a:r>
            <a:r>
              <a:rPr lang="sv-SE" sz="2400" dirty="0" err="1"/>
              <a:t>residualen</a:t>
            </a:r>
            <a:r>
              <a:rPr lang="sv-SE" sz="2400" dirty="0"/>
              <a:t> är känslig för fel i m, men även för fel i y1 och y2.</a:t>
            </a:r>
          </a:p>
          <a:p>
            <a:r>
              <a:rPr lang="sv-SE" sz="2400" dirty="0"/>
              <a:t>Andra </a:t>
            </a:r>
            <a:r>
              <a:rPr lang="sv-SE" sz="2400" dirty="0" err="1"/>
              <a:t>residualen</a:t>
            </a:r>
            <a:r>
              <a:rPr lang="sv-SE" sz="2400" dirty="0"/>
              <a:t> kan indikera att y1 är ok. Vi måste dock lita på y2.</a:t>
            </a:r>
          </a:p>
        </p:txBody>
      </p:sp>
      <p:sp>
        <p:nvSpPr>
          <p:cNvPr id="17" name="textruta 16"/>
          <p:cNvSpPr txBox="1"/>
          <p:nvPr/>
        </p:nvSpPr>
        <p:spPr>
          <a:xfrm>
            <a:off x="683568" y="908720"/>
            <a:ext cx="2799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Från föregående sida</a:t>
            </a:r>
          </a:p>
        </p:txBody>
      </p:sp>
      <p:sp>
        <p:nvSpPr>
          <p:cNvPr id="18" name="textruta 17"/>
          <p:cNvSpPr txBox="1"/>
          <p:nvPr/>
        </p:nvSpPr>
        <p:spPr>
          <a:xfrm>
            <a:off x="467544" y="3429000"/>
            <a:ext cx="3992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Något annorlunda formulering</a:t>
            </a:r>
          </a:p>
        </p:txBody>
      </p:sp>
      <p:graphicFrame>
        <p:nvGraphicFramePr>
          <p:cNvPr id="46" name="Object 3"/>
          <p:cNvGraphicFramePr>
            <a:graphicFrameLocks noChangeAspect="1"/>
          </p:cNvGraphicFramePr>
          <p:nvPr/>
        </p:nvGraphicFramePr>
        <p:xfrm>
          <a:off x="1619672" y="3573016"/>
          <a:ext cx="3949700" cy="195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5" name="Ekvation" r:id="rId6" imgW="2273040" imgH="1130040" progId="Equation.3">
                  <p:embed/>
                </p:oleObj>
              </mc:Choice>
              <mc:Fallback>
                <p:oleObj name="Ekvation" r:id="rId6" imgW="2273040" imgH="1130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573016"/>
                        <a:ext cx="3949700" cy="195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98E8CAEB794D4FB6F8F6747A9D2EF8" ma:contentTypeVersion="11" ma:contentTypeDescription="Skapa ett nytt dokument." ma:contentTypeScope="" ma:versionID="72e973f43413a3b8127fea9b29a50867">
  <xsd:schema xmlns:xsd="http://www.w3.org/2001/XMLSchema" xmlns:xs="http://www.w3.org/2001/XMLSchema" xmlns:p="http://schemas.microsoft.com/office/2006/metadata/properties" xmlns:ns3="de8f8423-6039-43b6-b82f-182782c536bd" xmlns:ns4="a4548aa8-362b-4fd8-9bc1-a8f2d1785b66" targetNamespace="http://schemas.microsoft.com/office/2006/metadata/properties" ma:root="true" ma:fieldsID="47cea146b7963627316ec3e9a83b838a" ns3:_="" ns4:_="">
    <xsd:import namespace="de8f8423-6039-43b6-b82f-182782c536bd"/>
    <xsd:import namespace="a4548aa8-362b-4fd8-9bc1-a8f2d1785b6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8f8423-6039-43b6-b82f-182782c536b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Delat med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lat med information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Delar tips,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548aa8-362b-4fd8-9bc1-a8f2d1785b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C63159-0FAD-4962-A53D-9A8F260CF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8f8423-6039-43b6-b82f-182782c536bd"/>
    <ds:schemaRef ds:uri="a4548aa8-362b-4fd8-9bc1-a8f2d1785b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D56534C-275B-478F-B35C-369B97D1C1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B5923D-FAB6-4FF4-B6C4-1BC264E01599}">
  <ds:schemaRefs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de8f8423-6039-43b6-b82f-182782c536bd"/>
    <ds:schemaRef ds:uri="http://purl.org/dc/elements/1.1/"/>
    <ds:schemaRef ds:uri="http://schemas.microsoft.com/office/2006/metadata/properties"/>
    <ds:schemaRef ds:uri="http://schemas.microsoft.com/office/infopath/2007/PartnerControls"/>
    <ds:schemaRef ds:uri="a4548aa8-362b-4fd8-9bc1-a8f2d1785b6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24660</TotalTime>
  <Words>473</Words>
  <Application>Microsoft Office PowerPoint</Application>
  <PresentationFormat>On-screen Show (4:3)</PresentationFormat>
  <Paragraphs>96</Paragraphs>
  <Slides>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Office-tema</vt:lpstr>
      <vt:lpstr>Ekvation</vt:lpstr>
      <vt:lpstr>Kontorsstol med feldetektering</vt:lpstr>
      <vt:lpstr>Kontorsstol med feldetektering</vt:lpstr>
      <vt:lpstr>Exempel kontorsstol, parameter och variablenamn</vt:lpstr>
      <vt:lpstr>PowerPoint Presentation</vt:lpstr>
      <vt:lpstr>PowerPoint Presentation</vt:lpstr>
      <vt:lpstr>Tillståndsmodellering av exemplet stol</vt:lpstr>
      <vt:lpstr>Antag att hastighet och position mätes</vt:lpstr>
      <vt:lpstr>Antag att hastighet och position mätes</vt:lpstr>
    </vt:vector>
  </TitlesOfParts>
  <Company>BTH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Exempel stol</dc:title>
  <dc:creator>Anders Hultgren</dc:creator>
  <cp:lastModifiedBy>Anders Hultgren</cp:lastModifiedBy>
  <cp:revision>38</cp:revision>
  <dcterms:created xsi:type="dcterms:W3CDTF">2013-04-22T12:59:13Z</dcterms:created>
  <dcterms:modified xsi:type="dcterms:W3CDTF">2019-09-01T05:16:37Z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0x010100EA98E8CAEB794D4FB6F8F6747A9D2EF8</vt:lpwstr>
  </property>
</Properties>
</file>