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4" r:id="rId4"/>
    <p:sldId id="275" r:id="rId5"/>
    <p:sldId id="277" r:id="rId6"/>
    <p:sldId id="261" r:id="rId7"/>
    <p:sldId id="264" r:id="rId8"/>
    <p:sldId id="263" r:id="rId9"/>
    <p:sldId id="276" r:id="rId10"/>
    <p:sldId id="265" r:id="rId11"/>
    <p:sldId id="268" r:id="rId12"/>
    <p:sldId id="269" r:id="rId13"/>
    <p:sldId id="270" r:id="rId14"/>
    <p:sldId id="271" r:id="rId15"/>
    <p:sldId id="272" r:id="rId16"/>
    <p:sldId id="273" r:id="rId17"/>
  </p:sldIdLst>
  <p:sldSz cx="9144000" cy="6858000" type="screen4x3"/>
  <p:notesSz cx="6858000" cy="9144000"/>
  <p:defaultText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mc="http://schemas.openxmlformats.org/markup-compatibility/2006" xmlns:mv="urn:schemas-microsoft-com:mac:vml" xmlns:p14="http://schemas.microsoft.com/office/powerpoint/2010/main" xmlns="" val="0"/>
    </p:ext>
    <p:ext uri="{D31A062A-798A-4329-ABDD-BBA856620510}">
      <p14:defaultImageDpi xmlns:mc="http://schemas.openxmlformats.org/markup-compatibility/2006" xmlns:mv="urn:schemas-microsoft-com:mac:vml"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949" autoAdjust="0"/>
    <p:restoredTop sz="94660"/>
  </p:normalViewPr>
  <p:slideViewPr>
    <p:cSldViewPr snapToObjects="1">
      <p:cViewPr>
        <p:scale>
          <a:sx n="89" d="100"/>
          <a:sy n="89" d="100"/>
        </p:scale>
        <p:origin x="-1314" y="-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image" Target="../media/image6.emf"/><Relationship Id="rId7" Type="http://schemas.openxmlformats.org/officeDocument/2006/relationships/image" Target="../media/image10.wmf"/><Relationship Id="rId2" Type="http://schemas.openxmlformats.org/officeDocument/2006/relationships/image" Target="../media/image5.emf"/><Relationship Id="rId1" Type="http://schemas.openxmlformats.org/officeDocument/2006/relationships/image" Target="../media/image4.emf"/><Relationship Id="rId6" Type="http://schemas.openxmlformats.org/officeDocument/2006/relationships/image" Target="../media/image9.emf"/><Relationship Id="rId5" Type="http://schemas.openxmlformats.org/officeDocument/2006/relationships/image" Target="../media/image8.emf"/><Relationship Id="rId10" Type="http://schemas.openxmlformats.org/officeDocument/2006/relationships/image" Target="../media/image13.wmf"/><Relationship Id="rId4" Type="http://schemas.openxmlformats.org/officeDocument/2006/relationships/image" Target="../media/image7.emf"/><Relationship Id="rId9" Type="http://schemas.openxmlformats.org/officeDocument/2006/relationships/image" Target="../media/image1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8B49ACDD-B99B-F544-B46C-69687956E0F0}" type="datetimeFigureOut">
              <a:rPr lang="sv-SE" smtClean="0"/>
              <a:pPr/>
              <a:t>2013-07-03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CFD3F4C4-F44B-8845-B50B-9A3DA10E33B5}" type="slidenum">
              <a:rPr lang="sv-SE" smtClean="0"/>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8B49ACDD-B99B-F544-B46C-69687956E0F0}" type="datetimeFigureOut">
              <a:rPr lang="sv-SE" smtClean="0"/>
              <a:pPr/>
              <a:t>2013-07-03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CFD3F4C4-F44B-8845-B50B-9A3DA10E33B5}"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8B49ACDD-B99B-F544-B46C-69687956E0F0}" type="datetimeFigureOut">
              <a:rPr lang="sv-SE" smtClean="0"/>
              <a:pPr/>
              <a:t>2013-07-03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CFD3F4C4-F44B-8845-B50B-9A3DA10E33B5}" type="slidenum">
              <a:rPr lang="sv-SE" smtClean="0"/>
              <a:pPr/>
              <a:t>‹#›</a:t>
            </a:fld>
            <a:endParaRPr lang="sv-S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Rubrik, text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358775" y="254000"/>
            <a:ext cx="8424863" cy="666750"/>
          </a:xfrm>
        </p:spPr>
        <p:txBody>
          <a:bodyPr/>
          <a:lstStyle/>
          <a:p>
            <a:r>
              <a:rPr lang="sv-SE" smtClean="0"/>
              <a:t>Klicka här för att ändra format</a:t>
            </a:r>
            <a:endParaRPr lang="sv-SE"/>
          </a:p>
        </p:txBody>
      </p:sp>
      <p:sp>
        <p:nvSpPr>
          <p:cNvPr id="3" name="Platshållare för text 2"/>
          <p:cNvSpPr>
            <a:spLocks noGrp="1"/>
          </p:cNvSpPr>
          <p:nvPr>
            <p:ph type="body" sz="half" idx="1"/>
          </p:nvPr>
        </p:nvSpPr>
        <p:spPr>
          <a:xfrm>
            <a:off x="358775" y="1076325"/>
            <a:ext cx="4135438" cy="531018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6613" y="1076325"/>
            <a:ext cx="4137025" cy="531018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Rubrik, text och 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358775" y="254000"/>
            <a:ext cx="8424863" cy="666750"/>
          </a:xfrm>
        </p:spPr>
        <p:txBody>
          <a:bodyPr/>
          <a:lstStyle/>
          <a:p>
            <a:r>
              <a:rPr lang="sv-SE" smtClean="0"/>
              <a:t>Klicka här för att ändra format</a:t>
            </a:r>
            <a:endParaRPr lang="sv-SE"/>
          </a:p>
        </p:txBody>
      </p:sp>
      <p:sp>
        <p:nvSpPr>
          <p:cNvPr id="3" name="Platshållare för text 2"/>
          <p:cNvSpPr>
            <a:spLocks noGrp="1"/>
          </p:cNvSpPr>
          <p:nvPr>
            <p:ph type="body" sz="half" idx="1"/>
          </p:nvPr>
        </p:nvSpPr>
        <p:spPr>
          <a:xfrm>
            <a:off x="358775" y="1076325"/>
            <a:ext cx="4135438" cy="531018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quarter" idx="2"/>
          </p:nvPr>
        </p:nvSpPr>
        <p:spPr>
          <a:xfrm>
            <a:off x="4646613" y="1076325"/>
            <a:ext cx="4137025" cy="25781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innehåll 4"/>
          <p:cNvSpPr>
            <a:spLocks noGrp="1"/>
          </p:cNvSpPr>
          <p:nvPr>
            <p:ph sz="quarter" idx="3"/>
          </p:nvPr>
        </p:nvSpPr>
        <p:spPr>
          <a:xfrm>
            <a:off x="4646613" y="3806825"/>
            <a:ext cx="4137025" cy="257968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8B49ACDD-B99B-F544-B46C-69687956E0F0}" type="datetimeFigureOut">
              <a:rPr lang="sv-SE" smtClean="0"/>
              <a:pPr/>
              <a:t>2013-07-03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CFD3F4C4-F44B-8845-B50B-9A3DA10E33B5}"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8B49ACDD-B99B-F544-B46C-69687956E0F0}" type="datetimeFigureOut">
              <a:rPr lang="sv-SE" smtClean="0"/>
              <a:pPr/>
              <a:t>2013-07-03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CFD3F4C4-F44B-8845-B50B-9A3DA10E33B5}"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p>
            <a:fld id="{8B49ACDD-B99B-F544-B46C-69687956E0F0}" type="datetimeFigureOut">
              <a:rPr lang="sv-SE" smtClean="0"/>
              <a:pPr/>
              <a:t>2013-07-03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CFD3F4C4-F44B-8845-B50B-9A3DA10E33B5}"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8B49ACDD-B99B-F544-B46C-69687956E0F0}" type="datetimeFigureOut">
              <a:rPr lang="sv-SE" smtClean="0"/>
              <a:pPr/>
              <a:t>2013-07-03</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CFD3F4C4-F44B-8845-B50B-9A3DA10E33B5}"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8B49ACDD-B99B-F544-B46C-69687956E0F0}" type="datetimeFigureOut">
              <a:rPr lang="sv-SE" smtClean="0"/>
              <a:pPr/>
              <a:t>2013-07-03</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CFD3F4C4-F44B-8845-B50B-9A3DA10E33B5}"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8B49ACDD-B99B-F544-B46C-69687956E0F0}" type="datetimeFigureOut">
              <a:rPr lang="sv-SE" smtClean="0"/>
              <a:pPr/>
              <a:t>2013-07-03</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CFD3F4C4-F44B-8845-B50B-9A3DA10E33B5}"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8B49ACDD-B99B-F544-B46C-69687956E0F0}" type="datetimeFigureOut">
              <a:rPr lang="sv-SE" smtClean="0"/>
              <a:pPr/>
              <a:t>2013-07-03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CFD3F4C4-F44B-8845-B50B-9A3DA10E33B5}"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8B49ACDD-B99B-F544-B46C-69687956E0F0}" type="datetimeFigureOut">
              <a:rPr lang="sv-SE" smtClean="0"/>
              <a:pPr/>
              <a:t>2013-07-03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CFD3F4C4-F44B-8845-B50B-9A3DA10E33B5}"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sv-SE"/>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49ACDD-B99B-F544-B46C-69687956E0F0}" type="datetimeFigureOut">
              <a:rPr lang="sv-SE" smtClean="0"/>
              <a:pPr/>
              <a:t>2013-07-03</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D3F4C4-F44B-8845-B50B-9A3DA10E33B5}"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oleObject" Target="../embeddings/oleObject12.bin"/><Relationship Id="rId3" Type="http://schemas.openxmlformats.org/officeDocument/2006/relationships/oleObject" Target="../embeddings/oleObject2.bin"/><Relationship Id="rId7" Type="http://schemas.openxmlformats.org/officeDocument/2006/relationships/oleObject" Target="../embeddings/oleObject6.bin"/><Relationship Id="rId12" Type="http://schemas.openxmlformats.org/officeDocument/2006/relationships/oleObject" Target="../embeddings/oleObject11.bin"/><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oleObject" Target="../embeddings/oleObject10.bin"/><Relationship Id="rId5" Type="http://schemas.openxmlformats.org/officeDocument/2006/relationships/oleObject" Target="../embeddings/oleObject4.bin"/><Relationship Id="rId15" Type="http://schemas.openxmlformats.org/officeDocument/2006/relationships/oleObject" Target="../embeddings/oleObject14.bin"/><Relationship Id="rId10" Type="http://schemas.openxmlformats.org/officeDocument/2006/relationships/oleObject" Target="../embeddings/oleObject9.bin"/><Relationship Id="rId4" Type="http://schemas.openxmlformats.org/officeDocument/2006/relationships/oleObject" Target="../embeddings/oleObject3.bin"/><Relationship Id="rId9" Type="http://schemas.openxmlformats.org/officeDocument/2006/relationships/oleObject" Target="../embeddings/oleObject8.bin"/><Relationship Id="rId14" Type="http://schemas.openxmlformats.org/officeDocument/2006/relationships/oleObject" Target="../embeddings/oleObject13.bin"/></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a:srcRect/>
          <a:stretch>
            <a:fillRect/>
          </a:stretch>
        </p:blipFill>
        <p:spPr>
          <a:xfrm>
            <a:off x="1676400" y="2133600"/>
            <a:ext cx="5994401" cy="4495800"/>
          </a:xfrm>
          <a:prstGeom prst="rect">
            <a:avLst/>
          </a:prstGeom>
          <a:noFill/>
          <a:ln/>
        </p:spPr>
      </p:pic>
      <p:sp>
        <p:nvSpPr>
          <p:cNvPr id="6" name="Rectangle 3"/>
          <p:cNvSpPr txBox="1">
            <a:spLocks noChangeArrowheads="1"/>
          </p:cNvSpPr>
          <p:nvPr/>
        </p:nvSpPr>
        <p:spPr bwMode="auto">
          <a:xfrm>
            <a:off x="511175" y="406400"/>
            <a:ext cx="8424863" cy="920765"/>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sv-SE" sz="5400" b="1" i="1" u="none" strike="noStrike" kern="0" cap="none" spc="0" normalizeH="0" baseline="0" noProof="0" dirty="0" smtClean="0">
                <a:ln>
                  <a:noFill/>
                </a:ln>
                <a:solidFill>
                  <a:schemeClr val="tx2"/>
                </a:solidFill>
                <a:effectLst>
                  <a:outerShdw blurRad="38100" dist="38100" dir="2700000" algn="tl">
                    <a:srgbClr val="DDDDDD"/>
                  </a:outerShdw>
                </a:effectLst>
                <a:uLnTx/>
                <a:uFillTx/>
                <a:latin typeface="+mj-lt"/>
                <a:ea typeface="+mj-ea"/>
                <a:cs typeface="+mj-cs"/>
              </a:rPr>
              <a:t>Reflektion av stråle</a:t>
            </a:r>
            <a:endParaRPr kumimoji="0" lang="sv-SE" sz="54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noProof="0" dirty="0" smtClean="0">
                <a:solidFill>
                  <a:schemeClr val="tx2"/>
                </a:solidFill>
                <a:effectLst>
                  <a:outerShdw blurRad="38100" dist="38100" dir="2700000" algn="tl">
                    <a:srgbClr val="DDDDDD"/>
                  </a:outerShdw>
                </a:effectLst>
                <a:latin typeface="+mj-lt"/>
                <a:ea typeface="+mj-ea"/>
                <a:cs typeface="+mj-cs"/>
              </a:rPr>
              <a:t>Test av kriterium</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38" name="textruta 37"/>
          <p:cNvSpPr txBox="1"/>
          <p:nvPr/>
        </p:nvSpPr>
        <p:spPr>
          <a:xfrm>
            <a:off x="522924" y="1225688"/>
            <a:ext cx="5184576" cy="5355313"/>
          </a:xfrm>
          <a:prstGeom prst="rect">
            <a:avLst/>
          </a:prstGeom>
          <a:noFill/>
        </p:spPr>
        <p:txBody>
          <a:bodyPr wrap="square" rtlCol="0" anchor="t" anchorCtr="0">
            <a:spAutoFit/>
          </a:bodyPr>
          <a:lstStyle/>
          <a:p>
            <a:r>
              <a:rPr lang="sv-SE" dirty="0" smtClean="0"/>
              <a:t>I föregående bild anger vi ett kriterium för att en punkt p ligger i polygonen. Vi testar detta kriterium genom tänka oss en punkt p inne i polygonen. Kontrollera att för en sådan punkt är alla fyra skalärprodukterna positiva. </a:t>
            </a:r>
          </a:p>
          <a:p>
            <a:endParaRPr lang="sv-SE" dirty="0"/>
          </a:p>
          <a:p>
            <a:r>
              <a:rPr lang="sv-SE" dirty="0" smtClean="0"/>
              <a:t>Låt sedan punkten p ligga utanför polygonen.</a:t>
            </a:r>
          </a:p>
          <a:p>
            <a:endParaRPr lang="sv-SE" dirty="0"/>
          </a:p>
          <a:p>
            <a:r>
              <a:rPr lang="sv-SE" dirty="0" smtClean="0"/>
              <a:t>Blir kriteriets skalärprodukt mindre än noll för alla normaler?</a:t>
            </a:r>
          </a:p>
          <a:p>
            <a:endParaRPr lang="sv-SE" dirty="0" smtClean="0"/>
          </a:p>
          <a:p>
            <a:r>
              <a:rPr lang="sv-SE" dirty="0"/>
              <a:t>Blir kriteriets </a:t>
            </a:r>
            <a:r>
              <a:rPr lang="sv-SE" dirty="0" smtClean="0"/>
              <a:t>skalärprodukter </a:t>
            </a:r>
            <a:r>
              <a:rPr lang="sv-SE" dirty="0"/>
              <a:t>mindre än noll för </a:t>
            </a:r>
            <a:r>
              <a:rPr lang="sv-SE" dirty="0" smtClean="0"/>
              <a:t>någon normal?</a:t>
            </a:r>
          </a:p>
          <a:p>
            <a:endParaRPr lang="sv-SE" dirty="0"/>
          </a:p>
          <a:p>
            <a:r>
              <a:rPr lang="sv-SE" dirty="0" smtClean="0"/>
              <a:t>Kan kriteriets skalärprodukter bli mindre än noll för två olika normaler?</a:t>
            </a:r>
          </a:p>
          <a:p>
            <a:endParaRPr lang="sv-SE" dirty="0" smtClean="0"/>
          </a:p>
          <a:p>
            <a:r>
              <a:rPr lang="sv-SE" dirty="0" smtClean="0"/>
              <a:t>Kan </a:t>
            </a:r>
            <a:r>
              <a:rPr lang="sv-SE" dirty="0"/>
              <a:t>kriteriets skalärprodukter bli mindre än noll för </a:t>
            </a:r>
            <a:r>
              <a:rPr lang="sv-SE" dirty="0" smtClean="0"/>
              <a:t>tre </a:t>
            </a:r>
            <a:r>
              <a:rPr lang="sv-SE" dirty="0"/>
              <a:t>olika normaler</a:t>
            </a:r>
            <a:r>
              <a:rPr lang="sv-SE" dirty="0" smtClean="0"/>
              <a:t>?</a:t>
            </a:r>
            <a:endParaRPr lang="sv-SE" dirty="0"/>
          </a:p>
        </p:txBody>
      </p:sp>
      <p:cxnSp>
        <p:nvCxnSpPr>
          <p:cNvPr id="29" name="Rak 28"/>
          <p:cNvCxnSpPr/>
          <p:nvPr/>
        </p:nvCxnSpPr>
        <p:spPr>
          <a:xfrm>
            <a:off x="5942806" y="3658394"/>
            <a:ext cx="1829594" cy="22780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Rak 29"/>
          <p:cNvCxnSpPr/>
          <p:nvPr/>
        </p:nvCxnSpPr>
        <p:spPr>
          <a:xfrm rot="16200000" flipH="1">
            <a:off x="7429502" y="4229099"/>
            <a:ext cx="1143002" cy="4572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Rak 30"/>
          <p:cNvCxnSpPr/>
          <p:nvPr/>
        </p:nvCxnSpPr>
        <p:spPr>
          <a:xfrm rot="5400000">
            <a:off x="7467602" y="4114801"/>
            <a:ext cx="533400" cy="76199"/>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2" name="Rak 31"/>
          <p:cNvCxnSpPr/>
          <p:nvPr/>
        </p:nvCxnSpPr>
        <p:spPr>
          <a:xfrm rot="10800000" flipV="1">
            <a:off x="7696202" y="5029200"/>
            <a:ext cx="533400" cy="228600"/>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3" name="Rak 32"/>
          <p:cNvCxnSpPr/>
          <p:nvPr/>
        </p:nvCxnSpPr>
        <p:spPr>
          <a:xfrm flipV="1">
            <a:off x="6477002" y="3429000"/>
            <a:ext cx="838198" cy="609600"/>
          </a:xfrm>
          <a:prstGeom prst="line">
            <a:avLst/>
          </a:prstGeom>
          <a:ln>
            <a:solidFill>
              <a:srgbClr val="FF0000"/>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4" name="Rak 33"/>
          <p:cNvCxnSpPr/>
          <p:nvPr/>
        </p:nvCxnSpPr>
        <p:spPr>
          <a:xfrm rot="16200000" flipV="1">
            <a:off x="6972302" y="3771898"/>
            <a:ext cx="1600200" cy="914404"/>
          </a:xfrm>
          <a:prstGeom prst="line">
            <a:avLst/>
          </a:prstGeom>
          <a:ln>
            <a:solidFill>
              <a:schemeClr val="tx2">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5" name="Rak 34"/>
          <p:cNvCxnSpPr/>
          <p:nvPr/>
        </p:nvCxnSpPr>
        <p:spPr>
          <a:xfrm rot="5400000" flipH="1" flipV="1">
            <a:off x="7315201" y="3276602"/>
            <a:ext cx="1066800" cy="152397"/>
          </a:xfrm>
          <a:prstGeom prst="line">
            <a:avLst/>
          </a:prstGeom>
          <a:ln>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6" name="Rak 35"/>
          <p:cNvCxnSpPr/>
          <p:nvPr/>
        </p:nvCxnSpPr>
        <p:spPr>
          <a:xfrm rot="16200000" flipH="1">
            <a:off x="6743702" y="4000500"/>
            <a:ext cx="1752599" cy="609598"/>
          </a:xfrm>
          <a:prstGeom prst="line">
            <a:avLst/>
          </a:prstGeom>
          <a:ln>
            <a:solidFill>
              <a:schemeClr val="tx2">
                <a:lumMod val="60000"/>
                <a:lumOff val="40000"/>
              </a:schemeClr>
            </a:solidFill>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37" name="Rak 36"/>
          <p:cNvCxnSpPr/>
          <p:nvPr/>
        </p:nvCxnSpPr>
        <p:spPr>
          <a:xfrm rot="16200000" flipV="1">
            <a:off x="5182394" y="4420394"/>
            <a:ext cx="2132806" cy="60880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Rak 38"/>
          <p:cNvCxnSpPr/>
          <p:nvPr/>
        </p:nvCxnSpPr>
        <p:spPr>
          <a:xfrm rot="10800000" flipV="1">
            <a:off x="6553201" y="5029200"/>
            <a:ext cx="1676401" cy="7620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0" name="Rak 39"/>
          <p:cNvCxnSpPr/>
          <p:nvPr/>
        </p:nvCxnSpPr>
        <p:spPr>
          <a:xfrm flipV="1">
            <a:off x="5944396" y="3505200"/>
            <a:ext cx="685004" cy="153194"/>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1" name="Rak 40"/>
          <p:cNvCxnSpPr/>
          <p:nvPr/>
        </p:nvCxnSpPr>
        <p:spPr>
          <a:xfrm rot="16200000" flipV="1">
            <a:off x="6134094" y="5372101"/>
            <a:ext cx="533406" cy="304805"/>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Rak 41"/>
          <p:cNvCxnSpPr/>
          <p:nvPr/>
        </p:nvCxnSpPr>
        <p:spPr>
          <a:xfrm rot="10800000" flipV="1">
            <a:off x="7696205" y="5029201"/>
            <a:ext cx="533400" cy="228600"/>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3" name="textruta 42"/>
          <p:cNvSpPr txBox="1"/>
          <p:nvPr/>
        </p:nvSpPr>
        <p:spPr>
          <a:xfrm>
            <a:off x="7086600" y="3124200"/>
            <a:ext cx="265142" cy="369332"/>
          </a:xfrm>
          <a:prstGeom prst="rect">
            <a:avLst/>
          </a:prstGeom>
          <a:noFill/>
        </p:spPr>
        <p:txBody>
          <a:bodyPr wrap="none" rtlCol="0">
            <a:spAutoFit/>
          </a:bodyPr>
          <a:lstStyle/>
          <a:p>
            <a:r>
              <a:rPr lang="sv-SE" dirty="0" smtClean="0"/>
              <a:t>r</a:t>
            </a:r>
            <a:endParaRPr lang="sv-SE" dirty="0"/>
          </a:p>
        </p:txBody>
      </p:sp>
      <p:sp>
        <p:nvSpPr>
          <p:cNvPr id="44" name="textruta 43"/>
          <p:cNvSpPr txBox="1"/>
          <p:nvPr/>
        </p:nvSpPr>
        <p:spPr>
          <a:xfrm>
            <a:off x="6248400" y="1905000"/>
            <a:ext cx="1479892" cy="646331"/>
          </a:xfrm>
          <a:prstGeom prst="rect">
            <a:avLst/>
          </a:prstGeom>
          <a:noFill/>
        </p:spPr>
        <p:txBody>
          <a:bodyPr wrap="none" rtlCol="0">
            <a:spAutoFit/>
          </a:bodyPr>
          <a:lstStyle/>
          <a:p>
            <a:r>
              <a:rPr lang="sv-SE" dirty="0" smtClean="0"/>
              <a:t>positiv</a:t>
            </a:r>
          </a:p>
          <a:p>
            <a:r>
              <a:rPr lang="sv-SE" dirty="0" smtClean="0"/>
              <a:t>skalärprodukt</a:t>
            </a:r>
            <a:endParaRPr lang="sv-SE" dirty="0"/>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1"/>
          </p:nvPr>
        </p:nvSpPr>
        <p:spPr>
          <a:xfrm>
            <a:off x="358775" y="3603624"/>
            <a:ext cx="4135438" cy="2906713"/>
          </a:xfrm>
        </p:spPr>
        <p:txBody>
          <a:bodyPr/>
          <a:lstStyle/>
          <a:p>
            <a:pPr>
              <a:buFontTx/>
              <a:buNone/>
            </a:pPr>
            <a:r>
              <a:rPr lang="sv-SE" sz="1800" dirty="0"/>
              <a:t> </a:t>
            </a:r>
          </a:p>
        </p:txBody>
      </p:sp>
      <p:sp>
        <p:nvSpPr>
          <p:cNvPr id="188421" name="Freeform 5"/>
          <p:cNvSpPr>
            <a:spLocks/>
          </p:cNvSpPr>
          <p:nvPr/>
        </p:nvSpPr>
        <p:spPr bwMode="auto">
          <a:xfrm>
            <a:off x="1101725" y="3602038"/>
            <a:ext cx="14288" cy="1587"/>
          </a:xfrm>
          <a:custGeom>
            <a:avLst/>
            <a:gdLst/>
            <a:ahLst/>
            <a:cxnLst>
              <a:cxn ang="0">
                <a:pos x="20" y="0"/>
              </a:cxn>
              <a:cxn ang="0">
                <a:pos x="0" y="0"/>
              </a:cxn>
              <a:cxn ang="0">
                <a:pos x="20" y="0"/>
              </a:cxn>
            </a:cxnLst>
            <a:rect l="0" t="0" r="r" b="b"/>
            <a:pathLst>
              <a:path w="20">
                <a:moveTo>
                  <a:pt x="20" y="0"/>
                </a:moveTo>
                <a:lnTo>
                  <a:pt x="0" y="0"/>
                </a:lnTo>
                <a:lnTo>
                  <a:pt x="20" y="0"/>
                </a:lnTo>
                <a:close/>
              </a:path>
            </a:pathLst>
          </a:custGeom>
          <a:solidFill>
            <a:schemeClr val="bg1"/>
          </a:solidFill>
          <a:ln w="9525">
            <a:noFill/>
            <a:round/>
            <a:headEnd/>
            <a:tailEnd/>
          </a:ln>
        </p:spPr>
        <p:txBody>
          <a:bodyPr>
            <a:prstTxWarp prst="textNoShape">
              <a:avLst/>
            </a:prstTxWarp>
          </a:bodyPr>
          <a:lstStyle/>
          <a:p>
            <a:endParaRPr lang="sv-SE"/>
          </a:p>
        </p:txBody>
      </p:sp>
      <p:sp>
        <p:nvSpPr>
          <p:cNvPr id="188422" name="Oval 6"/>
          <p:cNvSpPr>
            <a:spLocks noChangeArrowheads="1"/>
          </p:cNvSpPr>
          <p:nvPr/>
        </p:nvSpPr>
        <p:spPr bwMode="auto">
          <a:xfrm>
            <a:off x="1900238" y="1550988"/>
            <a:ext cx="1493837" cy="1955800"/>
          </a:xfrm>
          <a:prstGeom prst="ellipse">
            <a:avLst/>
          </a:prstGeom>
          <a:noFill/>
          <a:ln w="9525">
            <a:noFill/>
            <a:round/>
            <a:headEnd/>
            <a:tailEnd/>
          </a:ln>
          <a:effectLst/>
        </p:spPr>
        <p:txBody>
          <a:bodyPr wrap="none" lIns="90488" tIns="44450" rIns="90488" bIns="44450" anchor="ctr">
            <a:prstTxWarp prst="textNoShape">
              <a:avLst/>
            </a:prstTxWarp>
          </a:bodyPr>
          <a:lstStyle/>
          <a:p>
            <a:endParaRPr lang="sv-SE"/>
          </a:p>
        </p:txBody>
      </p:sp>
      <p:sp>
        <p:nvSpPr>
          <p:cNvPr id="188435" name="Line 19"/>
          <p:cNvSpPr>
            <a:spLocks noChangeShapeType="1"/>
          </p:cNvSpPr>
          <p:nvPr/>
        </p:nvSpPr>
        <p:spPr bwMode="auto">
          <a:xfrm>
            <a:off x="5268913" y="1434074"/>
            <a:ext cx="2914617" cy="2540000"/>
          </a:xfrm>
          <a:prstGeom prst="line">
            <a:avLst/>
          </a:prstGeom>
          <a:noFill/>
          <a:ln w="38100">
            <a:solidFill>
              <a:schemeClr val="tx1"/>
            </a:solidFill>
            <a:round/>
            <a:headEnd/>
            <a:tailEnd/>
          </a:ln>
          <a:effectLst/>
        </p:spPr>
        <p:txBody>
          <a:bodyPr lIns="90488" tIns="44450" rIns="90488" bIns="44450">
            <a:prstTxWarp prst="textNoShape">
              <a:avLst/>
            </a:prstTxWarp>
          </a:bodyPr>
          <a:lstStyle/>
          <a:p>
            <a:endParaRPr lang="sv-SE"/>
          </a:p>
        </p:txBody>
      </p:sp>
      <p:sp>
        <p:nvSpPr>
          <p:cNvPr id="188438" name="Line 22"/>
          <p:cNvSpPr>
            <a:spLocks noChangeShapeType="1"/>
          </p:cNvSpPr>
          <p:nvPr/>
        </p:nvSpPr>
        <p:spPr bwMode="auto">
          <a:xfrm flipV="1">
            <a:off x="4351589" y="2827337"/>
            <a:ext cx="2495550" cy="610270"/>
          </a:xfrm>
          <a:prstGeom prst="line">
            <a:avLst/>
          </a:prstGeom>
          <a:noFill/>
          <a:ln w="38100">
            <a:solidFill>
              <a:srgbClr val="FF0000"/>
            </a:solidFill>
            <a:prstDash val="sysDot"/>
            <a:round/>
            <a:headEnd/>
            <a:tailEnd/>
          </a:ln>
          <a:effectLst/>
        </p:spPr>
        <p:txBody>
          <a:bodyPr lIns="90488" tIns="44450" rIns="90488" bIns="44450">
            <a:prstTxWarp prst="textNoShape">
              <a:avLst/>
            </a:prstTxWarp>
          </a:bodyPr>
          <a:lstStyle/>
          <a:p>
            <a:endParaRPr lang="sv-SE"/>
          </a:p>
        </p:txBody>
      </p:sp>
      <p:sp>
        <p:nvSpPr>
          <p:cNvPr id="188456" name="Text Box 40"/>
          <p:cNvSpPr txBox="1">
            <a:spLocks noChangeArrowheads="1"/>
          </p:cNvSpPr>
          <p:nvPr/>
        </p:nvSpPr>
        <p:spPr bwMode="auto">
          <a:xfrm>
            <a:off x="5268913" y="3040063"/>
            <a:ext cx="182743" cy="39754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endParaRPr lang="sv-SE" sz="2000" i="1" baseline="0" dirty="0">
              <a:latin typeface="Times New Roman" pitchFamily="-101" charset="0"/>
            </a:endParaRPr>
          </a:p>
        </p:txBody>
      </p:sp>
      <p:sp>
        <p:nvSpPr>
          <p:cNvPr id="188453" name="Line 37"/>
          <p:cNvSpPr>
            <a:spLocks noChangeShapeType="1"/>
          </p:cNvSpPr>
          <p:nvPr/>
        </p:nvSpPr>
        <p:spPr bwMode="auto">
          <a:xfrm flipH="1">
            <a:off x="5074191" y="2827337"/>
            <a:ext cx="1766888" cy="1820863"/>
          </a:xfrm>
          <a:prstGeom prst="line">
            <a:avLst/>
          </a:prstGeom>
          <a:noFill/>
          <a:ln w="38100">
            <a:solidFill>
              <a:srgbClr val="008000"/>
            </a:solidFill>
            <a:round/>
            <a:headEnd/>
            <a:tailEnd type="triangle" w="med" len="med"/>
          </a:ln>
          <a:effectLst/>
        </p:spPr>
        <p:txBody>
          <a:bodyPr lIns="90488" tIns="44450" rIns="90488" bIns="44450">
            <a:prstTxWarp prst="textNoShape">
              <a:avLst/>
            </a:prstTxWarp>
          </a:bodyPr>
          <a:lstStyle/>
          <a:p>
            <a:endParaRPr lang="sv-SE"/>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dirty="0" smtClean="0">
                <a:solidFill>
                  <a:schemeClr val="tx2"/>
                </a:solidFill>
                <a:effectLst>
                  <a:outerShdw blurRad="38100" dist="38100" dir="2700000" algn="tl">
                    <a:srgbClr val="DDDDDD"/>
                  </a:outerShdw>
                </a:effectLst>
                <a:latin typeface="+mj-lt"/>
                <a:ea typeface="+mj-ea"/>
                <a:cs typeface="+mj-cs"/>
              </a:rPr>
              <a:t>Beräkna ny riktning för strålen, 1</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67" name="Text Box 30"/>
          <p:cNvSpPr txBox="1">
            <a:spLocks noChangeArrowheads="1"/>
          </p:cNvSpPr>
          <p:nvPr/>
        </p:nvSpPr>
        <p:spPr bwMode="auto">
          <a:xfrm>
            <a:off x="6847139" y="3356255"/>
            <a:ext cx="272512"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dirty="0" smtClean="0"/>
              <a:t>c</a:t>
            </a:r>
            <a:endParaRPr lang="sv-SE" sz="1600" baseline="0" dirty="0"/>
          </a:p>
        </p:txBody>
      </p:sp>
      <p:sp>
        <p:nvSpPr>
          <p:cNvPr id="68" name="Text Box 30"/>
          <p:cNvSpPr txBox="1">
            <a:spLocks noChangeArrowheads="1"/>
          </p:cNvSpPr>
          <p:nvPr/>
        </p:nvSpPr>
        <p:spPr bwMode="auto">
          <a:xfrm>
            <a:off x="5599364" y="2520485"/>
            <a:ext cx="40075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err="1" smtClean="0"/>
              <a:t>c</a:t>
            </a:r>
            <a:r>
              <a:rPr lang="sv-SE" sz="1600" baseline="-25000" dirty="0" err="1" smtClean="0"/>
              <a:t>ny</a:t>
            </a:r>
            <a:endParaRPr lang="sv-SE" sz="1600" baseline="-25000" dirty="0"/>
          </a:p>
        </p:txBody>
      </p:sp>
      <p:sp>
        <p:nvSpPr>
          <p:cNvPr id="26" name="Line 22"/>
          <p:cNvSpPr>
            <a:spLocks noChangeShapeType="1"/>
          </p:cNvSpPr>
          <p:nvPr/>
        </p:nvSpPr>
        <p:spPr bwMode="auto">
          <a:xfrm flipV="1">
            <a:off x="6400800" y="2827337"/>
            <a:ext cx="440280" cy="2074862"/>
          </a:xfrm>
          <a:prstGeom prst="line">
            <a:avLst/>
          </a:prstGeom>
          <a:noFill/>
          <a:ln w="38100">
            <a:solidFill>
              <a:srgbClr val="FF0000"/>
            </a:solidFill>
            <a:prstDash val="sysDot"/>
            <a:round/>
            <a:headEnd/>
            <a:tailEnd/>
          </a:ln>
          <a:effectLst/>
        </p:spPr>
        <p:txBody>
          <a:bodyPr lIns="90488" tIns="44450" rIns="90488" bIns="44450">
            <a:prstTxWarp prst="textNoShape">
              <a:avLst/>
            </a:prstTxWarp>
          </a:bodyPr>
          <a:lstStyle/>
          <a:p>
            <a:endParaRPr lang="sv-SE"/>
          </a:p>
        </p:txBody>
      </p:sp>
      <p:sp>
        <p:nvSpPr>
          <p:cNvPr id="28" name="Line 22"/>
          <p:cNvSpPr>
            <a:spLocks noChangeShapeType="1"/>
          </p:cNvSpPr>
          <p:nvPr/>
        </p:nvSpPr>
        <p:spPr bwMode="auto">
          <a:xfrm flipV="1">
            <a:off x="5708940" y="2827337"/>
            <a:ext cx="1132139" cy="296863"/>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sp>
        <p:nvSpPr>
          <p:cNvPr id="29" name="Line 22"/>
          <p:cNvSpPr>
            <a:spLocks noChangeShapeType="1"/>
          </p:cNvSpPr>
          <p:nvPr/>
        </p:nvSpPr>
        <p:spPr bwMode="auto">
          <a:xfrm flipH="1">
            <a:off x="6629401" y="2827337"/>
            <a:ext cx="217738" cy="982662"/>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sp>
        <p:nvSpPr>
          <p:cNvPr id="30" name="textruta 29"/>
          <p:cNvSpPr txBox="1"/>
          <p:nvPr/>
        </p:nvSpPr>
        <p:spPr>
          <a:xfrm>
            <a:off x="511175" y="1550988"/>
            <a:ext cx="3840414" cy="1200329"/>
          </a:xfrm>
          <a:prstGeom prst="rect">
            <a:avLst/>
          </a:prstGeom>
          <a:noFill/>
        </p:spPr>
        <p:txBody>
          <a:bodyPr wrap="square" rtlCol="0">
            <a:spAutoFit/>
          </a:bodyPr>
          <a:lstStyle/>
          <a:p>
            <a:r>
              <a:rPr lang="sv-SE" dirty="0" smtClean="0"/>
              <a:t>För att beräkna hur strålen reflekteras i kanten, beräknar vi en ny hastighetsvektor. </a:t>
            </a:r>
          </a:p>
          <a:p>
            <a:endParaRPr lang="sv-SE" dirty="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21" name="Freeform 5"/>
          <p:cNvSpPr>
            <a:spLocks/>
          </p:cNvSpPr>
          <p:nvPr/>
        </p:nvSpPr>
        <p:spPr bwMode="auto">
          <a:xfrm>
            <a:off x="1101725" y="3602038"/>
            <a:ext cx="14288" cy="1587"/>
          </a:xfrm>
          <a:custGeom>
            <a:avLst/>
            <a:gdLst/>
            <a:ahLst/>
            <a:cxnLst>
              <a:cxn ang="0">
                <a:pos x="20" y="0"/>
              </a:cxn>
              <a:cxn ang="0">
                <a:pos x="0" y="0"/>
              </a:cxn>
              <a:cxn ang="0">
                <a:pos x="20" y="0"/>
              </a:cxn>
            </a:cxnLst>
            <a:rect l="0" t="0" r="r" b="b"/>
            <a:pathLst>
              <a:path w="20">
                <a:moveTo>
                  <a:pt x="20" y="0"/>
                </a:moveTo>
                <a:lnTo>
                  <a:pt x="0" y="0"/>
                </a:lnTo>
                <a:lnTo>
                  <a:pt x="20" y="0"/>
                </a:lnTo>
                <a:close/>
              </a:path>
            </a:pathLst>
          </a:custGeom>
          <a:solidFill>
            <a:schemeClr val="bg1"/>
          </a:solidFill>
          <a:ln w="9525">
            <a:noFill/>
            <a:round/>
            <a:headEnd/>
            <a:tailEnd/>
          </a:ln>
        </p:spPr>
        <p:txBody>
          <a:bodyPr>
            <a:prstTxWarp prst="textNoShape">
              <a:avLst/>
            </a:prstTxWarp>
          </a:bodyPr>
          <a:lstStyle/>
          <a:p>
            <a:endParaRPr lang="sv-SE"/>
          </a:p>
        </p:txBody>
      </p:sp>
      <p:sp>
        <p:nvSpPr>
          <p:cNvPr id="188422" name="Oval 6"/>
          <p:cNvSpPr>
            <a:spLocks noChangeArrowheads="1"/>
          </p:cNvSpPr>
          <p:nvPr/>
        </p:nvSpPr>
        <p:spPr bwMode="auto">
          <a:xfrm>
            <a:off x="1900238" y="1550988"/>
            <a:ext cx="1493837" cy="1955800"/>
          </a:xfrm>
          <a:prstGeom prst="ellipse">
            <a:avLst/>
          </a:prstGeom>
          <a:noFill/>
          <a:ln w="9525">
            <a:noFill/>
            <a:round/>
            <a:headEnd/>
            <a:tailEnd/>
          </a:ln>
          <a:effectLst/>
        </p:spPr>
        <p:txBody>
          <a:bodyPr wrap="none" lIns="90488" tIns="44450" rIns="90488" bIns="44450" anchor="ctr">
            <a:prstTxWarp prst="textNoShape">
              <a:avLst/>
            </a:prstTxWarp>
          </a:bodyPr>
          <a:lstStyle/>
          <a:p>
            <a:endParaRPr lang="sv-SE"/>
          </a:p>
        </p:txBody>
      </p:sp>
      <p:sp>
        <p:nvSpPr>
          <p:cNvPr id="188435" name="Line 19"/>
          <p:cNvSpPr>
            <a:spLocks noChangeShapeType="1"/>
          </p:cNvSpPr>
          <p:nvPr/>
        </p:nvSpPr>
        <p:spPr bwMode="auto">
          <a:xfrm>
            <a:off x="5268913" y="1434074"/>
            <a:ext cx="2914617" cy="2540000"/>
          </a:xfrm>
          <a:prstGeom prst="line">
            <a:avLst/>
          </a:prstGeom>
          <a:noFill/>
          <a:ln w="38100">
            <a:solidFill>
              <a:schemeClr val="tx1"/>
            </a:solidFill>
            <a:round/>
            <a:headEnd/>
            <a:tailEnd/>
          </a:ln>
          <a:effectLst/>
        </p:spPr>
        <p:txBody>
          <a:bodyPr lIns="90488" tIns="44450" rIns="90488" bIns="44450">
            <a:prstTxWarp prst="textNoShape">
              <a:avLst/>
            </a:prstTxWarp>
          </a:bodyPr>
          <a:lstStyle/>
          <a:p>
            <a:endParaRPr lang="sv-SE"/>
          </a:p>
        </p:txBody>
      </p:sp>
      <p:sp>
        <p:nvSpPr>
          <p:cNvPr id="188438" name="Line 22"/>
          <p:cNvSpPr>
            <a:spLocks noChangeShapeType="1"/>
          </p:cNvSpPr>
          <p:nvPr/>
        </p:nvSpPr>
        <p:spPr bwMode="auto">
          <a:xfrm flipV="1">
            <a:off x="4351589" y="2827337"/>
            <a:ext cx="2495550" cy="610270"/>
          </a:xfrm>
          <a:prstGeom prst="line">
            <a:avLst/>
          </a:prstGeom>
          <a:noFill/>
          <a:ln w="38100">
            <a:solidFill>
              <a:srgbClr val="FF0000"/>
            </a:solidFill>
            <a:prstDash val="sysDot"/>
            <a:round/>
            <a:headEnd/>
            <a:tailEnd/>
          </a:ln>
          <a:effectLst/>
        </p:spPr>
        <p:txBody>
          <a:bodyPr lIns="90488" tIns="44450" rIns="90488" bIns="44450">
            <a:prstTxWarp prst="textNoShape">
              <a:avLst/>
            </a:prstTxWarp>
          </a:bodyPr>
          <a:lstStyle/>
          <a:p>
            <a:endParaRPr lang="sv-SE"/>
          </a:p>
        </p:txBody>
      </p:sp>
      <p:sp>
        <p:nvSpPr>
          <p:cNvPr id="188456" name="Text Box 40"/>
          <p:cNvSpPr txBox="1">
            <a:spLocks noChangeArrowheads="1"/>
          </p:cNvSpPr>
          <p:nvPr/>
        </p:nvSpPr>
        <p:spPr bwMode="auto">
          <a:xfrm>
            <a:off x="5268913" y="3040063"/>
            <a:ext cx="182743" cy="39754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endParaRPr lang="sv-SE" sz="2000" i="1" baseline="0" dirty="0">
              <a:latin typeface="Times New Roman" pitchFamily="-101" charset="0"/>
            </a:endParaRPr>
          </a:p>
        </p:txBody>
      </p:sp>
      <p:sp>
        <p:nvSpPr>
          <p:cNvPr id="188453" name="Line 37"/>
          <p:cNvSpPr>
            <a:spLocks noChangeShapeType="1"/>
          </p:cNvSpPr>
          <p:nvPr/>
        </p:nvSpPr>
        <p:spPr bwMode="auto">
          <a:xfrm flipH="1">
            <a:off x="5074191" y="2827337"/>
            <a:ext cx="1766888" cy="1820863"/>
          </a:xfrm>
          <a:prstGeom prst="line">
            <a:avLst/>
          </a:prstGeom>
          <a:noFill/>
          <a:ln w="38100">
            <a:solidFill>
              <a:srgbClr val="008000"/>
            </a:solidFill>
            <a:round/>
            <a:headEnd/>
            <a:tailEnd type="triangle" w="med" len="med"/>
          </a:ln>
          <a:effectLst/>
        </p:spPr>
        <p:txBody>
          <a:bodyPr lIns="90488" tIns="44450" rIns="90488" bIns="44450">
            <a:prstTxWarp prst="textNoShape">
              <a:avLst/>
            </a:prstTxWarp>
          </a:bodyPr>
          <a:lstStyle/>
          <a:p>
            <a:endParaRPr lang="sv-SE"/>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dirty="0" smtClean="0">
                <a:solidFill>
                  <a:schemeClr val="tx2"/>
                </a:solidFill>
                <a:effectLst>
                  <a:outerShdw blurRad="38100" dist="38100" dir="2700000" algn="tl">
                    <a:srgbClr val="DDDDDD"/>
                  </a:outerShdw>
                </a:effectLst>
                <a:latin typeface="+mj-lt"/>
                <a:ea typeface="+mj-ea"/>
                <a:cs typeface="+mj-cs"/>
              </a:rPr>
              <a:t>Beräkna ny riktning för strålen, 2</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67" name="Text Box 30"/>
          <p:cNvSpPr txBox="1">
            <a:spLocks noChangeArrowheads="1"/>
          </p:cNvSpPr>
          <p:nvPr/>
        </p:nvSpPr>
        <p:spPr bwMode="auto">
          <a:xfrm>
            <a:off x="6796626" y="3338793"/>
            <a:ext cx="272512"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dirty="0" smtClean="0"/>
              <a:t>c</a:t>
            </a:r>
            <a:endParaRPr lang="sv-SE" sz="1600" baseline="0" dirty="0"/>
          </a:p>
        </p:txBody>
      </p:sp>
      <p:sp>
        <p:nvSpPr>
          <p:cNvPr id="68" name="Text Box 30"/>
          <p:cNvSpPr txBox="1">
            <a:spLocks noChangeArrowheads="1"/>
          </p:cNvSpPr>
          <p:nvPr/>
        </p:nvSpPr>
        <p:spPr bwMode="auto">
          <a:xfrm>
            <a:off x="5599364" y="2520485"/>
            <a:ext cx="40075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err="1" smtClean="0"/>
              <a:t>c</a:t>
            </a:r>
            <a:r>
              <a:rPr lang="sv-SE" sz="1600" baseline="-25000" dirty="0" err="1" smtClean="0"/>
              <a:t>ny</a:t>
            </a:r>
            <a:endParaRPr lang="sv-SE" sz="1600" baseline="-25000" dirty="0"/>
          </a:p>
        </p:txBody>
      </p:sp>
      <p:sp>
        <p:nvSpPr>
          <p:cNvPr id="26" name="Line 22"/>
          <p:cNvSpPr>
            <a:spLocks noChangeShapeType="1"/>
          </p:cNvSpPr>
          <p:nvPr/>
        </p:nvSpPr>
        <p:spPr bwMode="auto">
          <a:xfrm flipV="1">
            <a:off x="6400800" y="2827337"/>
            <a:ext cx="440280" cy="2074862"/>
          </a:xfrm>
          <a:prstGeom prst="line">
            <a:avLst/>
          </a:prstGeom>
          <a:noFill/>
          <a:ln w="38100">
            <a:solidFill>
              <a:srgbClr val="FF0000"/>
            </a:solidFill>
            <a:prstDash val="sysDot"/>
            <a:round/>
            <a:headEnd/>
            <a:tailEnd/>
          </a:ln>
          <a:effectLst/>
        </p:spPr>
        <p:txBody>
          <a:bodyPr lIns="90488" tIns="44450" rIns="90488" bIns="44450">
            <a:prstTxWarp prst="textNoShape">
              <a:avLst/>
            </a:prstTxWarp>
          </a:bodyPr>
          <a:lstStyle/>
          <a:p>
            <a:endParaRPr lang="sv-SE"/>
          </a:p>
        </p:txBody>
      </p:sp>
      <p:sp>
        <p:nvSpPr>
          <p:cNvPr id="28" name="Line 22"/>
          <p:cNvSpPr>
            <a:spLocks noChangeShapeType="1"/>
          </p:cNvSpPr>
          <p:nvPr/>
        </p:nvSpPr>
        <p:spPr bwMode="auto">
          <a:xfrm flipV="1">
            <a:off x="5708940" y="2827337"/>
            <a:ext cx="1132139" cy="296863"/>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sp>
        <p:nvSpPr>
          <p:cNvPr id="29" name="Line 22"/>
          <p:cNvSpPr>
            <a:spLocks noChangeShapeType="1"/>
          </p:cNvSpPr>
          <p:nvPr/>
        </p:nvSpPr>
        <p:spPr bwMode="auto">
          <a:xfrm flipH="1">
            <a:off x="6629401" y="2827337"/>
            <a:ext cx="217738" cy="982662"/>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sp>
        <p:nvSpPr>
          <p:cNvPr id="30" name="textruta 29"/>
          <p:cNvSpPr txBox="1"/>
          <p:nvPr/>
        </p:nvSpPr>
        <p:spPr>
          <a:xfrm>
            <a:off x="511175" y="1550988"/>
            <a:ext cx="3840414" cy="2308324"/>
          </a:xfrm>
          <a:prstGeom prst="rect">
            <a:avLst/>
          </a:prstGeom>
          <a:noFill/>
        </p:spPr>
        <p:txBody>
          <a:bodyPr wrap="square" rtlCol="0">
            <a:spAutoFit/>
          </a:bodyPr>
          <a:lstStyle/>
          <a:p>
            <a:r>
              <a:rPr lang="sv-SE" dirty="0" smtClean="0"/>
              <a:t>För att beräkna hur strålen reflekteras i kanten, beräknar vi en ny hastighetsvektor. </a:t>
            </a:r>
          </a:p>
          <a:p>
            <a:endParaRPr lang="sv-SE" dirty="0" smtClean="0"/>
          </a:p>
          <a:p>
            <a:r>
              <a:rPr lang="sv-SE" dirty="0" smtClean="0"/>
              <a:t>Den nya vektorn kan beräknas genom att hastighetsvektorn, c, </a:t>
            </a:r>
            <a:r>
              <a:rPr lang="sv-SE" dirty="0" smtClean="0"/>
              <a:t>projiceras </a:t>
            </a:r>
            <a:r>
              <a:rPr lang="sv-SE" dirty="0" smtClean="0"/>
              <a:t>på normalen.</a:t>
            </a:r>
          </a:p>
          <a:p>
            <a:endParaRPr lang="sv-SE" dirty="0"/>
          </a:p>
        </p:txBody>
      </p:sp>
      <p:sp>
        <p:nvSpPr>
          <p:cNvPr id="22" name="Line 22"/>
          <p:cNvSpPr>
            <a:spLocks noChangeShapeType="1"/>
          </p:cNvSpPr>
          <p:nvPr/>
        </p:nvSpPr>
        <p:spPr bwMode="auto">
          <a:xfrm>
            <a:off x="6248400" y="3437607"/>
            <a:ext cx="381001" cy="372391"/>
          </a:xfrm>
          <a:prstGeom prst="line">
            <a:avLst/>
          </a:prstGeom>
          <a:noFill/>
          <a:ln w="38100">
            <a:solidFill>
              <a:schemeClr val="accent6"/>
            </a:solidFill>
            <a:prstDash val="sysDash"/>
            <a:round/>
            <a:headEnd type="none"/>
            <a:tailEnd type="none"/>
          </a:ln>
          <a:effectLst/>
        </p:spPr>
        <p:txBody>
          <a:bodyPr lIns="90488" tIns="44450" rIns="90488" bIns="44450">
            <a:prstTxWarp prst="textNoShape">
              <a:avLst/>
            </a:prstTxWarp>
          </a:bodyPr>
          <a:lstStyle/>
          <a:p>
            <a:endParaRPr lang="sv-SE"/>
          </a:p>
        </p:txBody>
      </p:sp>
      <p:sp>
        <p:nvSpPr>
          <p:cNvPr id="23" name="Line 22"/>
          <p:cNvSpPr>
            <a:spLocks noChangeShapeType="1"/>
          </p:cNvSpPr>
          <p:nvPr/>
        </p:nvSpPr>
        <p:spPr bwMode="auto">
          <a:xfrm flipH="1">
            <a:off x="6248399" y="2827337"/>
            <a:ext cx="592678" cy="610270"/>
          </a:xfrm>
          <a:prstGeom prst="line">
            <a:avLst/>
          </a:prstGeom>
          <a:noFill/>
          <a:ln w="38100">
            <a:solidFill>
              <a:schemeClr val="accent6"/>
            </a:solidFill>
            <a:prstDash val="solid"/>
            <a:round/>
            <a:headEnd type="triangle"/>
            <a:tailEnd type="none"/>
          </a:ln>
          <a:effectLst/>
        </p:spPr>
        <p:txBody>
          <a:bodyPr lIns="90488" tIns="44450" rIns="90488" bIns="44450">
            <a:prstTxWarp prst="textNoShape">
              <a:avLst/>
            </a:prstTxWarp>
          </a:bodyPr>
          <a:lstStyle/>
          <a:p>
            <a:endParaRPr lang="sv-SE" dirty="0"/>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1"/>
          </p:nvPr>
        </p:nvSpPr>
        <p:spPr>
          <a:xfrm>
            <a:off x="358775" y="3603624"/>
            <a:ext cx="4135438" cy="2906713"/>
          </a:xfrm>
        </p:spPr>
        <p:txBody>
          <a:bodyPr/>
          <a:lstStyle/>
          <a:p>
            <a:pPr>
              <a:buFontTx/>
              <a:buNone/>
            </a:pPr>
            <a:r>
              <a:rPr lang="sv-SE" sz="1800" dirty="0"/>
              <a:t> </a:t>
            </a:r>
          </a:p>
        </p:txBody>
      </p:sp>
      <p:sp>
        <p:nvSpPr>
          <p:cNvPr id="188421" name="Freeform 5"/>
          <p:cNvSpPr>
            <a:spLocks/>
          </p:cNvSpPr>
          <p:nvPr/>
        </p:nvSpPr>
        <p:spPr bwMode="auto">
          <a:xfrm>
            <a:off x="1101725" y="3602038"/>
            <a:ext cx="14288" cy="1587"/>
          </a:xfrm>
          <a:custGeom>
            <a:avLst/>
            <a:gdLst/>
            <a:ahLst/>
            <a:cxnLst>
              <a:cxn ang="0">
                <a:pos x="20" y="0"/>
              </a:cxn>
              <a:cxn ang="0">
                <a:pos x="0" y="0"/>
              </a:cxn>
              <a:cxn ang="0">
                <a:pos x="20" y="0"/>
              </a:cxn>
            </a:cxnLst>
            <a:rect l="0" t="0" r="r" b="b"/>
            <a:pathLst>
              <a:path w="20">
                <a:moveTo>
                  <a:pt x="20" y="0"/>
                </a:moveTo>
                <a:lnTo>
                  <a:pt x="0" y="0"/>
                </a:lnTo>
                <a:lnTo>
                  <a:pt x="20" y="0"/>
                </a:lnTo>
                <a:close/>
              </a:path>
            </a:pathLst>
          </a:custGeom>
          <a:solidFill>
            <a:schemeClr val="bg1"/>
          </a:solidFill>
          <a:ln w="9525">
            <a:noFill/>
            <a:round/>
            <a:headEnd/>
            <a:tailEnd/>
          </a:ln>
        </p:spPr>
        <p:txBody>
          <a:bodyPr>
            <a:prstTxWarp prst="textNoShape">
              <a:avLst/>
            </a:prstTxWarp>
          </a:bodyPr>
          <a:lstStyle/>
          <a:p>
            <a:endParaRPr lang="sv-SE"/>
          </a:p>
        </p:txBody>
      </p:sp>
      <p:sp>
        <p:nvSpPr>
          <p:cNvPr id="188422" name="Oval 6"/>
          <p:cNvSpPr>
            <a:spLocks noChangeArrowheads="1"/>
          </p:cNvSpPr>
          <p:nvPr/>
        </p:nvSpPr>
        <p:spPr bwMode="auto">
          <a:xfrm>
            <a:off x="1900238" y="1550988"/>
            <a:ext cx="1493837" cy="1955800"/>
          </a:xfrm>
          <a:prstGeom prst="ellipse">
            <a:avLst/>
          </a:prstGeom>
          <a:noFill/>
          <a:ln w="9525">
            <a:noFill/>
            <a:round/>
            <a:headEnd/>
            <a:tailEnd/>
          </a:ln>
          <a:effectLst/>
        </p:spPr>
        <p:txBody>
          <a:bodyPr wrap="none" lIns="90488" tIns="44450" rIns="90488" bIns="44450" anchor="ctr">
            <a:prstTxWarp prst="textNoShape">
              <a:avLst/>
            </a:prstTxWarp>
          </a:bodyPr>
          <a:lstStyle/>
          <a:p>
            <a:endParaRPr lang="sv-SE"/>
          </a:p>
        </p:txBody>
      </p:sp>
      <p:sp>
        <p:nvSpPr>
          <p:cNvPr id="188435" name="Line 19"/>
          <p:cNvSpPr>
            <a:spLocks noChangeShapeType="1"/>
          </p:cNvSpPr>
          <p:nvPr/>
        </p:nvSpPr>
        <p:spPr bwMode="auto">
          <a:xfrm>
            <a:off x="5268913" y="1434074"/>
            <a:ext cx="2914617" cy="2540000"/>
          </a:xfrm>
          <a:prstGeom prst="line">
            <a:avLst/>
          </a:prstGeom>
          <a:noFill/>
          <a:ln w="38100">
            <a:solidFill>
              <a:schemeClr val="tx1"/>
            </a:solidFill>
            <a:round/>
            <a:headEnd/>
            <a:tailEnd/>
          </a:ln>
          <a:effectLst/>
        </p:spPr>
        <p:txBody>
          <a:bodyPr lIns="90488" tIns="44450" rIns="90488" bIns="44450">
            <a:prstTxWarp prst="textNoShape">
              <a:avLst/>
            </a:prstTxWarp>
          </a:bodyPr>
          <a:lstStyle/>
          <a:p>
            <a:endParaRPr lang="sv-SE"/>
          </a:p>
        </p:txBody>
      </p:sp>
      <p:sp>
        <p:nvSpPr>
          <p:cNvPr id="188438" name="Line 22"/>
          <p:cNvSpPr>
            <a:spLocks noChangeShapeType="1"/>
          </p:cNvSpPr>
          <p:nvPr/>
        </p:nvSpPr>
        <p:spPr bwMode="auto">
          <a:xfrm flipV="1">
            <a:off x="4351589" y="2827337"/>
            <a:ext cx="2495550" cy="610270"/>
          </a:xfrm>
          <a:prstGeom prst="line">
            <a:avLst/>
          </a:prstGeom>
          <a:noFill/>
          <a:ln w="38100">
            <a:solidFill>
              <a:srgbClr val="FF0000"/>
            </a:solidFill>
            <a:prstDash val="sysDot"/>
            <a:round/>
            <a:headEnd/>
            <a:tailEnd/>
          </a:ln>
          <a:effectLst/>
        </p:spPr>
        <p:txBody>
          <a:bodyPr lIns="90488" tIns="44450" rIns="90488" bIns="44450">
            <a:prstTxWarp prst="textNoShape">
              <a:avLst/>
            </a:prstTxWarp>
          </a:bodyPr>
          <a:lstStyle/>
          <a:p>
            <a:endParaRPr lang="sv-SE"/>
          </a:p>
        </p:txBody>
      </p:sp>
      <p:sp>
        <p:nvSpPr>
          <p:cNvPr id="188456" name="Text Box 40"/>
          <p:cNvSpPr txBox="1">
            <a:spLocks noChangeArrowheads="1"/>
          </p:cNvSpPr>
          <p:nvPr/>
        </p:nvSpPr>
        <p:spPr bwMode="auto">
          <a:xfrm>
            <a:off x="5268913" y="3040063"/>
            <a:ext cx="182743" cy="39754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endParaRPr lang="sv-SE" sz="2000" i="1" baseline="0" dirty="0">
              <a:latin typeface="Times New Roman" pitchFamily="-101" charset="0"/>
            </a:endParaRPr>
          </a:p>
        </p:txBody>
      </p:sp>
      <p:sp>
        <p:nvSpPr>
          <p:cNvPr id="188453" name="Line 37"/>
          <p:cNvSpPr>
            <a:spLocks noChangeShapeType="1"/>
          </p:cNvSpPr>
          <p:nvPr/>
        </p:nvSpPr>
        <p:spPr bwMode="auto">
          <a:xfrm flipH="1">
            <a:off x="5074191" y="2827337"/>
            <a:ext cx="1766888" cy="1820863"/>
          </a:xfrm>
          <a:prstGeom prst="line">
            <a:avLst/>
          </a:prstGeom>
          <a:noFill/>
          <a:ln w="38100">
            <a:solidFill>
              <a:srgbClr val="008000"/>
            </a:solidFill>
            <a:round/>
            <a:headEnd/>
            <a:tailEnd type="triangle" w="med" len="med"/>
          </a:ln>
          <a:effectLst/>
        </p:spPr>
        <p:txBody>
          <a:bodyPr lIns="90488" tIns="44450" rIns="90488" bIns="44450">
            <a:prstTxWarp prst="textNoShape">
              <a:avLst/>
            </a:prstTxWarp>
          </a:bodyPr>
          <a:lstStyle/>
          <a:p>
            <a:endParaRPr lang="sv-SE"/>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dirty="0" smtClean="0">
                <a:solidFill>
                  <a:schemeClr val="tx2"/>
                </a:solidFill>
                <a:effectLst>
                  <a:outerShdw blurRad="38100" dist="38100" dir="2700000" algn="tl">
                    <a:srgbClr val="DDDDDD"/>
                  </a:outerShdw>
                </a:effectLst>
                <a:latin typeface="+mj-lt"/>
                <a:ea typeface="+mj-ea"/>
                <a:cs typeface="+mj-cs"/>
              </a:rPr>
              <a:t>Beräkna ny riktning för strålen, 3</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67" name="Text Box 30"/>
          <p:cNvSpPr txBox="1">
            <a:spLocks noChangeArrowheads="1"/>
          </p:cNvSpPr>
          <p:nvPr/>
        </p:nvSpPr>
        <p:spPr bwMode="auto">
          <a:xfrm>
            <a:off x="6796626" y="3338793"/>
            <a:ext cx="272512"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dirty="0" smtClean="0"/>
              <a:t>c</a:t>
            </a:r>
            <a:endParaRPr lang="sv-SE" sz="1600" baseline="0" dirty="0"/>
          </a:p>
        </p:txBody>
      </p:sp>
      <p:sp>
        <p:nvSpPr>
          <p:cNvPr id="68" name="Text Box 30"/>
          <p:cNvSpPr txBox="1">
            <a:spLocks noChangeArrowheads="1"/>
          </p:cNvSpPr>
          <p:nvPr/>
        </p:nvSpPr>
        <p:spPr bwMode="auto">
          <a:xfrm>
            <a:off x="5599364" y="2520485"/>
            <a:ext cx="40075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err="1" smtClean="0"/>
              <a:t>c</a:t>
            </a:r>
            <a:r>
              <a:rPr lang="sv-SE" sz="1600" baseline="-25000" dirty="0" err="1" smtClean="0"/>
              <a:t>ny</a:t>
            </a:r>
            <a:endParaRPr lang="sv-SE" sz="1600" baseline="-25000" dirty="0"/>
          </a:p>
        </p:txBody>
      </p:sp>
      <p:sp>
        <p:nvSpPr>
          <p:cNvPr id="26" name="Line 22"/>
          <p:cNvSpPr>
            <a:spLocks noChangeShapeType="1"/>
          </p:cNvSpPr>
          <p:nvPr/>
        </p:nvSpPr>
        <p:spPr bwMode="auto">
          <a:xfrm flipV="1">
            <a:off x="6400800" y="2827337"/>
            <a:ext cx="440280" cy="2074862"/>
          </a:xfrm>
          <a:prstGeom prst="line">
            <a:avLst/>
          </a:prstGeom>
          <a:noFill/>
          <a:ln w="38100">
            <a:solidFill>
              <a:srgbClr val="FF0000"/>
            </a:solidFill>
            <a:prstDash val="sysDot"/>
            <a:round/>
            <a:headEnd/>
            <a:tailEnd/>
          </a:ln>
          <a:effectLst/>
        </p:spPr>
        <p:txBody>
          <a:bodyPr lIns="90488" tIns="44450" rIns="90488" bIns="44450">
            <a:prstTxWarp prst="textNoShape">
              <a:avLst/>
            </a:prstTxWarp>
          </a:bodyPr>
          <a:lstStyle/>
          <a:p>
            <a:endParaRPr lang="sv-SE"/>
          </a:p>
        </p:txBody>
      </p:sp>
      <p:sp>
        <p:nvSpPr>
          <p:cNvPr id="28" name="Line 22"/>
          <p:cNvSpPr>
            <a:spLocks noChangeShapeType="1"/>
          </p:cNvSpPr>
          <p:nvPr/>
        </p:nvSpPr>
        <p:spPr bwMode="auto">
          <a:xfrm flipV="1">
            <a:off x="5708940" y="2827337"/>
            <a:ext cx="1132139" cy="296863"/>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sp>
        <p:nvSpPr>
          <p:cNvPr id="29" name="Line 22"/>
          <p:cNvSpPr>
            <a:spLocks noChangeShapeType="1"/>
          </p:cNvSpPr>
          <p:nvPr/>
        </p:nvSpPr>
        <p:spPr bwMode="auto">
          <a:xfrm flipH="1">
            <a:off x="6629401" y="2827337"/>
            <a:ext cx="217738" cy="982662"/>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sp>
        <p:nvSpPr>
          <p:cNvPr id="30" name="textruta 29"/>
          <p:cNvSpPr txBox="1"/>
          <p:nvPr/>
        </p:nvSpPr>
        <p:spPr>
          <a:xfrm>
            <a:off x="511175" y="1550988"/>
            <a:ext cx="3840414" cy="2862323"/>
          </a:xfrm>
          <a:prstGeom prst="rect">
            <a:avLst/>
          </a:prstGeom>
          <a:noFill/>
        </p:spPr>
        <p:txBody>
          <a:bodyPr wrap="square" rtlCol="0">
            <a:spAutoFit/>
          </a:bodyPr>
          <a:lstStyle/>
          <a:p>
            <a:r>
              <a:rPr lang="sv-SE" dirty="0" smtClean="0"/>
              <a:t>För att beräkna hur strålen reflekteras i kanten, beräknar vi en ny hastighetsvektor. </a:t>
            </a:r>
          </a:p>
          <a:p>
            <a:endParaRPr lang="sv-SE" dirty="0" smtClean="0"/>
          </a:p>
          <a:p>
            <a:r>
              <a:rPr lang="sv-SE" dirty="0" smtClean="0"/>
              <a:t>Den nya vektorn kan beräknas genom att hastighetsvektorn, c, </a:t>
            </a:r>
            <a:r>
              <a:rPr lang="sv-SE" dirty="0" smtClean="0"/>
              <a:t>projiceras </a:t>
            </a:r>
            <a:r>
              <a:rPr lang="sv-SE" dirty="0" smtClean="0"/>
              <a:t>på normalen.</a:t>
            </a:r>
          </a:p>
          <a:p>
            <a:endParaRPr lang="sv-SE" dirty="0" smtClean="0"/>
          </a:p>
          <a:p>
            <a:r>
              <a:rPr lang="sv-SE" dirty="0" err="1" smtClean="0"/>
              <a:t>c</a:t>
            </a:r>
            <a:r>
              <a:rPr lang="sv-SE" baseline="-25000" dirty="0" err="1" smtClean="0"/>
              <a:t>ny</a:t>
            </a:r>
            <a:r>
              <a:rPr lang="sv-SE" dirty="0" smtClean="0"/>
              <a:t> = c - 2cn </a:t>
            </a:r>
          </a:p>
          <a:p>
            <a:endParaRPr lang="sv-SE" dirty="0"/>
          </a:p>
        </p:txBody>
      </p:sp>
      <p:sp>
        <p:nvSpPr>
          <p:cNvPr id="22" name="Line 22"/>
          <p:cNvSpPr>
            <a:spLocks noChangeShapeType="1"/>
          </p:cNvSpPr>
          <p:nvPr/>
        </p:nvSpPr>
        <p:spPr bwMode="auto">
          <a:xfrm>
            <a:off x="6248400" y="3437607"/>
            <a:ext cx="381001" cy="372391"/>
          </a:xfrm>
          <a:prstGeom prst="line">
            <a:avLst/>
          </a:prstGeom>
          <a:noFill/>
          <a:ln w="38100">
            <a:solidFill>
              <a:schemeClr val="accent6"/>
            </a:solidFill>
            <a:prstDash val="sysDash"/>
            <a:round/>
            <a:headEnd type="none"/>
            <a:tailEnd type="none"/>
          </a:ln>
          <a:effectLst/>
        </p:spPr>
        <p:txBody>
          <a:bodyPr lIns="90488" tIns="44450" rIns="90488" bIns="44450">
            <a:prstTxWarp prst="textNoShape">
              <a:avLst/>
            </a:prstTxWarp>
          </a:bodyPr>
          <a:lstStyle/>
          <a:p>
            <a:endParaRPr lang="sv-SE"/>
          </a:p>
        </p:txBody>
      </p:sp>
      <p:sp>
        <p:nvSpPr>
          <p:cNvPr id="23" name="Line 22"/>
          <p:cNvSpPr>
            <a:spLocks noChangeShapeType="1"/>
          </p:cNvSpPr>
          <p:nvPr/>
        </p:nvSpPr>
        <p:spPr bwMode="auto">
          <a:xfrm flipH="1">
            <a:off x="6248399" y="2827337"/>
            <a:ext cx="592678" cy="610270"/>
          </a:xfrm>
          <a:prstGeom prst="line">
            <a:avLst/>
          </a:prstGeom>
          <a:noFill/>
          <a:ln w="38100">
            <a:solidFill>
              <a:schemeClr val="accent6"/>
            </a:solidFill>
            <a:prstDash val="solid"/>
            <a:round/>
            <a:headEnd type="triangle"/>
            <a:tailEnd type="none"/>
          </a:ln>
          <a:effectLst/>
        </p:spPr>
        <p:txBody>
          <a:bodyPr lIns="90488" tIns="44450" rIns="90488" bIns="44450">
            <a:prstTxWarp prst="textNoShape">
              <a:avLst/>
            </a:prstTxWarp>
          </a:bodyPr>
          <a:lstStyle/>
          <a:p>
            <a:endParaRPr lang="sv-SE" dirty="0"/>
          </a:p>
        </p:txBody>
      </p:sp>
      <p:sp>
        <p:nvSpPr>
          <p:cNvPr id="19" name="Line 22"/>
          <p:cNvSpPr>
            <a:spLocks noChangeShapeType="1"/>
          </p:cNvSpPr>
          <p:nvPr/>
        </p:nvSpPr>
        <p:spPr bwMode="auto">
          <a:xfrm flipH="1">
            <a:off x="5599364" y="3437607"/>
            <a:ext cx="649035" cy="684897"/>
          </a:xfrm>
          <a:prstGeom prst="line">
            <a:avLst/>
          </a:prstGeom>
          <a:noFill/>
          <a:ln w="38100">
            <a:solidFill>
              <a:schemeClr val="accent6"/>
            </a:solidFill>
            <a:prstDash val="solid"/>
            <a:round/>
            <a:headEnd type="triangle"/>
            <a:tailEnd type="none"/>
          </a:ln>
          <a:effectLst/>
        </p:spPr>
        <p:txBody>
          <a:bodyPr lIns="90488" tIns="44450" rIns="90488" bIns="44450">
            <a:prstTxWarp prst="textNoShape">
              <a:avLst/>
            </a:prstTxWarp>
          </a:bodyPr>
          <a:lstStyle/>
          <a:p>
            <a:endParaRPr lang="sv-SE" dirty="0"/>
          </a:p>
        </p:txBody>
      </p:sp>
      <p:sp>
        <p:nvSpPr>
          <p:cNvPr id="20" name="Line 22"/>
          <p:cNvSpPr>
            <a:spLocks noChangeShapeType="1"/>
          </p:cNvSpPr>
          <p:nvPr/>
        </p:nvSpPr>
        <p:spPr bwMode="auto">
          <a:xfrm flipV="1">
            <a:off x="5599364" y="3825642"/>
            <a:ext cx="1030037" cy="296862"/>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sp>
        <p:nvSpPr>
          <p:cNvPr id="21" name="Text Box 30"/>
          <p:cNvSpPr txBox="1">
            <a:spLocks noChangeArrowheads="1"/>
          </p:cNvSpPr>
          <p:nvPr/>
        </p:nvSpPr>
        <p:spPr bwMode="auto">
          <a:xfrm>
            <a:off x="5562600" y="3491193"/>
            <a:ext cx="670974"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dirty="0" err="1" smtClean="0"/>
              <a:t>cn</a:t>
            </a:r>
            <a:endParaRPr lang="sv-SE" sz="1600" baseline="0" dirty="0"/>
          </a:p>
        </p:txBody>
      </p:sp>
      <p:sp>
        <p:nvSpPr>
          <p:cNvPr id="25" name="Text Box 30"/>
          <p:cNvSpPr txBox="1">
            <a:spLocks noChangeArrowheads="1"/>
          </p:cNvSpPr>
          <p:nvPr/>
        </p:nvSpPr>
        <p:spPr bwMode="auto">
          <a:xfrm>
            <a:off x="6110826" y="2971800"/>
            <a:ext cx="670974"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dirty="0" err="1" smtClean="0"/>
              <a:t>cn</a:t>
            </a:r>
            <a:endParaRPr lang="sv-SE" sz="1600" baseline="0" dirty="0"/>
          </a:p>
        </p:txBody>
      </p:sp>
      <p:sp>
        <p:nvSpPr>
          <p:cNvPr id="27" name="Text Box 30"/>
          <p:cNvSpPr txBox="1">
            <a:spLocks noChangeArrowheads="1"/>
          </p:cNvSpPr>
          <p:nvPr/>
        </p:nvSpPr>
        <p:spPr bwMode="auto">
          <a:xfrm>
            <a:off x="5923848" y="3962400"/>
            <a:ext cx="40075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err="1" smtClean="0"/>
              <a:t>c</a:t>
            </a:r>
            <a:r>
              <a:rPr lang="sv-SE" sz="1600" baseline="-25000" dirty="0" err="1" smtClean="0"/>
              <a:t>ny</a:t>
            </a:r>
            <a:endParaRPr lang="sv-SE" sz="1600" baseline="-25000" dirty="0"/>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1"/>
          </p:nvPr>
        </p:nvSpPr>
        <p:spPr>
          <a:xfrm>
            <a:off x="358775" y="3603624"/>
            <a:ext cx="4135438" cy="2906713"/>
          </a:xfrm>
        </p:spPr>
        <p:txBody>
          <a:bodyPr/>
          <a:lstStyle/>
          <a:p>
            <a:pPr>
              <a:buFontTx/>
              <a:buNone/>
            </a:pPr>
            <a:r>
              <a:rPr lang="sv-SE" sz="1800" dirty="0"/>
              <a:t> </a:t>
            </a:r>
          </a:p>
        </p:txBody>
      </p:sp>
      <p:sp>
        <p:nvSpPr>
          <p:cNvPr id="188421" name="Freeform 5"/>
          <p:cNvSpPr>
            <a:spLocks/>
          </p:cNvSpPr>
          <p:nvPr/>
        </p:nvSpPr>
        <p:spPr bwMode="auto">
          <a:xfrm>
            <a:off x="1101725" y="3602038"/>
            <a:ext cx="14288" cy="1587"/>
          </a:xfrm>
          <a:custGeom>
            <a:avLst/>
            <a:gdLst/>
            <a:ahLst/>
            <a:cxnLst>
              <a:cxn ang="0">
                <a:pos x="20" y="0"/>
              </a:cxn>
              <a:cxn ang="0">
                <a:pos x="0" y="0"/>
              </a:cxn>
              <a:cxn ang="0">
                <a:pos x="20" y="0"/>
              </a:cxn>
            </a:cxnLst>
            <a:rect l="0" t="0" r="r" b="b"/>
            <a:pathLst>
              <a:path w="20">
                <a:moveTo>
                  <a:pt x="20" y="0"/>
                </a:moveTo>
                <a:lnTo>
                  <a:pt x="0" y="0"/>
                </a:lnTo>
                <a:lnTo>
                  <a:pt x="20" y="0"/>
                </a:lnTo>
                <a:close/>
              </a:path>
            </a:pathLst>
          </a:custGeom>
          <a:solidFill>
            <a:schemeClr val="bg1"/>
          </a:solidFill>
          <a:ln w="9525">
            <a:noFill/>
            <a:round/>
            <a:headEnd/>
            <a:tailEnd/>
          </a:ln>
        </p:spPr>
        <p:txBody>
          <a:bodyPr>
            <a:prstTxWarp prst="textNoShape">
              <a:avLst/>
            </a:prstTxWarp>
          </a:bodyPr>
          <a:lstStyle/>
          <a:p>
            <a:endParaRPr lang="sv-SE"/>
          </a:p>
        </p:txBody>
      </p:sp>
      <p:sp>
        <p:nvSpPr>
          <p:cNvPr id="188422" name="Oval 6"/>
          <p:cNvSpPr>
            <a:spLocks noChangeArrowheads="1"/>
          </p:cNvSpPr>
          <p:nvPr/>
        </p:nvSpPr>
        <p:spPr bwMode="auto">
          <a:xfrm>
            <a:off x="1900238" y="1550988"/>
            <a:ext cx="1493837" cy="1955800"/>
          </a:xfrm>
          <a:prstGeom prst="ellipse">
            <a:avLst/>
          </a:prstGeom>
          <a:noFill/>
          <a:ln w="9525">
            <a:noFill/>
            <a:round/>
            <a:headEnd/>
            <a:tailEnd/>
          </a:ln>
          <a:effectLst/>
        </p:spPr>
        <p:txBody>
          <a:bodyPr wrap="none" lIns="90488" tIns="44450" rIns="90488" bIns="44450" anchor="ctr">
            <a:prstTxWarp prst="textNoShape">
              <a:avLst/>
            </a:prstTxWarp>
          </a:bodyPr>
          <a:lstStyle/>
          <a:p>
            <a:endParaRPr lang="sv-SE"/>
          </a:p>
        </p:txBody>
      </p:sp>
      <p:sp>
        <p:nvSpPr>
          <p:cNvPr id="188435" name="Line 19"/>
          <p:cNvSpPr>
            <a:spLocks noChangeShapeType="1"/>
          </p:cNvSpPr>
          <p:nvPr/>
        </p:nvSpPr>
        <p:spPr bwMode="auto">
          <a:xfrm>
            <a:off x="5268913" y="1434074"/>
            <a:ext cx="2914617" cy="2540000"/>
          </a:xfrm>
          <a:prstGeom prst="line">
            <a:avLst/>
          </a:prstGeom>
          <a:noFill/>
          <a:ln w="38100">
            <a:solidFill>
              <a:schemeClr val="tx1"/>
            </a:solidFill>
            <a:round/>
            <a:headEnd/>
            <a:tailEnd/>
          </a:ln>
          <a:effectLst/>
        </p:spPr>
        <p:txBody>
          <a:bodyPr lIns="90488" tIns="44450" rIns="90488" bIns="44450">
            <a:prstTxWarp prst="textNoShape">
              <a:avLst/>
            </a:prstTxWarp>
          </a:bodyPr>
          <a:lstStyle/>
          <a:p>
            <a:endParaRPr lang="sv-SE"/>
          </a:p>
        </p:txBody>
      </p:sp>
      <p:sp>
        <p:nvSpPr>
          <p:cNvPr id="188438" name="Line 22"/>
          <p:cNvSpPr>
            <a:spLocks noChangeShapeType="1"/>
          </p:cNvSpPr>
          <p:nvPr/>
        </p:nvSpPr>
        <p:spPr bwMode="auto">
          <a:xfrm flipV="1">
            <a:off x="4351589" y="2827337"/>
            <a:ext cx="2495550" cy="610270"/>
          </a:xfrm>
          <a:prstGeom prst="line">
            <a:avLst/>
          </a:prstGeom>
          <a:noFill/>
          <a:ln w="38100">
            <a:solidFill>
              <a:srgbClr val="FF0000"/>
            </a:solidFill>
            <a:prstDash val="sysDot"/>
            <a:round/>
            <a:headEnd/>
            <a:tailEnd/>
          </a:ln>
          <a:effectLst/>
        </p:spPr>
        <p:txBody>
          <a:bodyPr lIns="90488" tIns="44450" rIns="90488" bIns="44450">
            <a:prstTxWarp prst="textNoShape">
              <a:avLst/>
            </a:prstTxWarp>
          </a:bodyPr>
          <a:lstStyle/>
          <a:p>
            <a:endParaRPr lang="sv-SE"/>
          </a:p>
        </p:txBody>
      </p:sp>
      <p:sp>
        <p:nvSpPr>
          <p:cNvPr id="188456" name="Text Box 40"/>
          <p:cNvSpPr txBox="1">
            <a:spLocks noChangeArrowheads="1"/>
          </p:cNvSpPr>
          <p:nvPr/>
        </p:nvSpPr>
        <p:spPr bwMode="auto">
          <a:xfrm>
            <a:off x="5268913" y="3040063"/>
            <a:ext cx="182743" cy="39754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endParaRPr lang="sv-SE" sz="2000" i="1" baseline="0" dirty="0">
              <a:latin typeface="Times New Roman" pitchFamily="-101" charset="0"/>
            </a:endParaRPr>
          </a:p>
        </p:txBody>
      </p:sp>
      <p:sp>
        <p:nvSpPr>
          <p:cNvPr id="188453" name="Line 37"/>
          <p:cNvSpPr>
            <a:spLocks noChangeShapeType="1"/>
          </p:cNvSpPr>
          <p:nvPr/>
        </p:nvSpPr>
        <p:spPr bwMode="auto">
          <a:xfrm flipH="1">
            <a:off x="5074191" y="2827337"/>
            <a:ext cx="1766888" cy="1820863"/>
          </a:xfrm>
          <a:prstGeom prst="line">
            <a:avLst/>
          </a:prstGeom>
          <a:noFill/>
          <a:ln w="38100">
            <a:solidFill>
              <a:srgbClr val="008000"/>
            </a:solidFill>
            <a:round/>
            <a:headEnd/>
            <a:tailEnd type="triangle" w="med" len="med"/>
          </a:ln>
          <a:effectLst/>
        </p:spPr>
        <p:txBody>
          <a:bodyPr lIns="90488" tIns="44450" rIns="90488" bIns="44450">
            <a:prstTxWarp prst="textNoShape">
              <a:avLst/>
            </a:prstTxWarp>
          </a:bodyPr>
          <a:lstStyle/>
          <a:p>
            <a:endParaRPr lang="sv-SE"/>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dirty="0" smtClean="0">
                <a:solidFill>
                  <a:schemeClr val="tx2"/>
                </a:solidFill>
                <a:effectLst>
                  <a:outerShdw blurRad="38100" dist="38100" dir="2700000" algn="tl">
                    <a:srgbClr val="DDDDDD"/>
                  </a:outerShdw>
                </a:effectLst>
                <a:latin typeface="+mj-lt"/>
                <a:ea typeface="+mj-ea"/>
                <a:cs typeface="+mj-cs"/>
              </a:rPr>
              <a:t>Beräkna ny riktning för strålen, 4</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67" name="Text Box 30"/>
          <p:cNvSpPr txBox="1">
            <a:spLocks noChangeArrowheads="1"/>
          </p:cNvSpPr>
          <p:nvPr/>
        </p:nvSpPr>
        <p:spPr bwMode="auto">
          <a:xfrm>
            <a:off x="6796626" y="3338793"/>
            <a:ext cx="272512"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dirty="0" smtClean="0"/>
              <a:t>c</a:t>
            </a:r>
            <a:endParaRPr lang="sv-SE" sz="1600" baseline="0" dirty="0"/>
          </a:p>
        </p:txBody>
      </p:sp>
      <p:sp>
        <p:nvSpPr>
          <p:cNvPr id="68" name="Text Box 30"/>
          <p:cNvSpPr txBox="1">
            <a:spLocks noChangeArrowheads="1"/>
          </p:cNvSpPr>
          <p:nvPr/>
        </p:nvSpPr>
        <p:spPr bwMode="auto">
          <a:xfrm>
            <a:off x="5599364" y="2520485"/>
            <a:ext cx="40075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err="1" smtClean="0"/>
              <a:t>c</a:t>
            </a:r>
            <a:r>
              <a:rPr lang="sv-SE" sz="1600" baseline="-25000" dirty="0" err="1" smtClean="0"/>
              <a:t>ny</a:t>
            </a:r>
            <a:endParaRPr lang="sv-SE" sz="1600" baseline="-25000" dirty="0"/>
          </a:p>
        </p:txBody>
      </p:sp>
      <p:sp>
        <p:nvSpPr>
          <p:cNvPr id="26" name="Line 22"/>
          <p:cNvSpPr>
            <a:spLocks noChangeShapeType="1"/>
          </p:cNvSpPr>
          <p:nvPr/>
        </p:nvSpPr>
        <p:spPr bwMode="auto">
          <a:xfrm flipV="1">
            <a:off x="6400800" y="2827337"/>
            <a:ext cx="440280" cy="2074862"/>
          </a:xfrm>
          <a:prstGeom prst="line">
            <a:avLst/>
          </a:prstGeom>
          <a:noFill/>
          <a:ln w="38100">
            <a:solidFill>
              <a:srgbClr val="FF0000"/>
            </a:solidFill>
            <a:prstDash val="sysDot"/>
            <a:round/>
            <a:headEnd/>
            <a:tailEnd/>
          </a:ln>
          <a:effectLst/>
        </p:spPr>
        <p:txBody>
          <a:bodyPr lIns="90488" tIns="44450" rIns="90488" bIns="44450">
            <a:prstTxWarp prst="textNoShape">
              <a:avLst/>
            </a:prstTxWarp>
          </a:bodyPr>
          <a:lstStyle/>
          <a:p>
            <a:endParaRPr lang="sv-SE"/>
          </a:p>
        </p:txBody>
      </p:sp>
      <p:sp>
        <p:nvSpPr>
          <p:cNvPr id="28" name="Line 22"/>
          <p:cNvSpPr>
            <a:spLocks noChangeShapeType="1"/>
          </p:cNvSpPr>
          <p:nvPr/>
        </p:nvSpPr>
        <p:spPr bwMode="auto">
          <a:xfrm flipV="1">
            <a:off x="5708940" y="2827337"/>
            <a:ext cx="1132139" cy="296863"/>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sp>
        <p:nvSpPr>
          <p:cNvPr id="29" name="Line 22"/>
          <p:cNvSpPr>
            <a:spLocks noChangeShapeType="1"/>
          </p:cNvSpPr>
          <p:nvPr/>
        </p:nvSpPr>
        <p:spPr bwMode="auto">
          <a:xfrm flipH="1">
            <a:off x="6629401" y="2827337"/>
            <a:ext cx="217738" cy="982662"/>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sp>
        <p:nvSpPr>
          <p:cNvPr id="30" name="textruta 29"/>
          <p:cNvSpPr txBox="1"/>
          <p:nvPr/>
        </p:nvSpPr>
        <p:spPr>
          <a:xfrm>
            <a:off x="511175" y="1550988"/>
            <a:ext cx="3840414" cy="3139321"/>
          </a:xfrm>
          <a:prstGeom prst="rect">
            <a:avLst/>
          </a:prstGeom>
          <a:noFill/>
        </p:spPr>
        <p:txBody>
          <a:bodyPr wrap="square" rtlCol="0">
            <a:spAutoFit/>
          </a:bodyPr>
          <a:lstStyle/>
          <a:p>
            <a:r>
              <a:rPr lang="sv-SE" dirty="0" smtClean="0"/>
              <a:t>Projektionen av den ursprungliga hastigheten på normalen beräknas, liksom tidigare, med hjälp av en skalärprodukt. Till skillnad från tidigare vill vi nu veta både projektionens längd och riktning. </a:t>
            </a:r>
          </a:p>
          <a:p>
            <a:endParaRPr lang="sv-SE" dirty="0" smtClean="0"/>
          </a:p>
          <a:p>
            <a:r>
              <a:rPr lang="sv-SE" dirty="0" smtClean="0"/>
              <a:t>För att få längd och riktning på projektionen behöver vi normalisera normalen, dvs. ge normalen längden ett.</a:t>
            </a:r>
            <a:endParaRPr lang="sv-SE" dirty="0"/>
          </a:p>
        </p:txBody>
      </p:sp>
      <p:sp>
        <p:nvSpPr>
          <p:cNvPr id="22" name="Line 22"/>
          <p:cNvSpPr>
            <a:spLocks noChangeShapeType="1"/>
          </p:cNvSpPr>
          <p:nvPr/>
        </p:nvSpPr>
        <p:spPr bwMode="auto">
          <a:xfrm>
            <a:off x="6248400" y="3437607"/>
            <a:ext cx="381001" cy="372391"/>
          </a:xfrm>
          <a:prstGeom prst="line">
            <a:avLst/>
          </a:prstGeom>
          <a:noFill/>
          <a:ln w="38100">
            <a:solidFill>
              <a:schemeClr val="accent6"/>
            </a:solidFill>
            <a:prstDash val="sysDash"/>
            <a:round/>
            <a:headEnd type="none"/>
            <a:tailEnd type="none"/>
          </a:ln>
          <a:effectLst/>
        </p:spPr>
        <p:txBody>
          <a:bodyPr lIns="90488" tIns="44450" rIns="90488" bIns="44450">
            <a:prstTxWarp prst="textNoShape">
              <a:avLst/>
            </a:prstTxWarp>
          </a:bodyPr>
          <a:lstStyle/>
          <a:p>
            <a:endParaRPr lang="sv-SE"/>
          </a:p>
        </p:txBody>
      </p:sp>
      <p:sp>
        <p:nvSpPr>
          <p:cNvPr id="23" name="Line 22"/>
          <p:cNvSpPr>
            <a:spLocks noChangeShapeType="1"/>
          </p:cNvSpPr>
          <p:nvPr/>
        </p:nvSpPr>
        <p:spPr bwMode="auto">
          <a:xfrm flipH="1">
            <a:off x="6248399" y="2827337"/>
            <a:ext cx="592678" cy="610270"/>
          </a:xfrm>
          <a:prstGeom prst="line">
            <a:avLst/>
          </a:prstGeom>
          <a:noFill/>
          <a:ln w="38100">
            <a:solidFill>
              <a:schemeClr val="accent6"/>
            </a:solidFill>
            <a:prstDash val="solid"/>
            <a:round/>
            <a:headEnd type="triangle"/>
            <a:tailEnd type="none"/>
          </a:ln>
          <a:effectLst/>
        </p:spPr>
        <p:txBody>
          <a:bodyPr lIns="90488" tIns="44450" rIns="90488" bIns="44450">
            <a:prstTxWarp prst="textNoShape">
              <a:avLst/>
            </a:prstTxWarp>
          </a:bodyPr>
          <a:lstStyle/>
          <a:p>
            <a:endParaRPr lang="sv-SE" dirty="0"/>
          </a:p>
        </p:txBody>
      </p:sp>
      <p:sp>
        <p:nvSpPr>
          <p:cNvPr id="19" name="Line 22"/>
          <p:cNvSpPr>
            <a:spLocks noChangeShapeType="1"/>
          </p:cNvSpPr>
          <p:nvPr/>
        </p:nvSpPr>
        <p:spPr bwMode="auto">
          <a:xfrm flipH="1">
            <a:off x="5599364" y="3437607"/>
            <a:ext cx="649035" cy="684897"/>
          </a:xfrm>
          <a:prstGeom prst="line">
            <a:avLst/>
          </a:prstGeom>
          <a:noFill/>
          <a:ln w="38100">
            <a:solidFill>
              <a:schemeClr val="accent6"/>
            </a:solidFill>
            <a:prstDash val="solid"/>
            <a:round/>
            <a:headEnd type="triangle"/>
            <a:tailEnd type="none"/>
          </a:ln>
          <a:effectLst/>
        </p:spPr>
        <p:txBody>
          <a:bodyPr lIns="90488" tIns="44450" rIns="90488" bIns="44450">
            <a:prstTxWarp prst="textNoShape">
              <a:avLst/>
            </a:prstTxWarp>
          </a:bodyPr>
          <a:lstStyle/>
          <a:p>
            <a:endParaRPr lang="sv-SE" dirty="0"/>
          </a:p>
        </p:txBody>
      </p:sp>
      <p:sp>
        <p:nvSpPr>
          <p:cNvPr id="20" name="Line 22"/>
          <p:cNvSpPr>
            <a:spLocks noChangeShapeType="1"/>
          </p:cNvSpPr>
          <p:nvPr/>
        </p:nvSpPr>
        <p:spPr bwMode="auto">
          <a:xfrm flipV="1">
            <a:off x="5599364" y="3825642"/>
            <a:ext cx="1030037" cy="296862"/>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sp>
        <p:nvSpPr>
          <p:cNvPr id="21" name="Text Box 30"/>
          <p:cNvSpPr txBox="1">
            <a:spLocks noChangeArrowheads="1"/>
          </p:cNvSpPr>
          <p:nvPr/>
        </p:nvSpPr>
        <p:spPr bwMode="auto">
          <a:xfrm>
            <a:off x="5562600" y="3491193"/>
            <a:ext cx="670974"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dirty="0" err="1" smtClean="0"/>
              <a:t>cn</a:t>
            </a:r>
            <a:endParaRPr lang="sv-SE" sz="1600" baseline="0" dirty="0"/>
          </a:p>
        </p:txBody>
      </p:sp>
      <p:sp>
        <p:nvSpPr>
          <p:cNvPr id="25" name="Text Box 30"/>
          <p:cNvSpPr txBox="1">
            <a:spLocks noChangeArrowheads="1"/>
          </p:cNvSpPr>
          <p:nvPr/>
        </p:nvSpPr>
        <p:spPr bwMode="auto">
          <a:xfrm>
            <a:off x="6110826" y="2971800"/>
            <a:ext cx="670974"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dirty="0" err="1" smtClean="0"/>
              <a:t>cn</a:t>
            </a:r>
            <a:endParaRPr lang="sv-SE" sz="1600" baseline="0" dirty="0"/>
          </a:p>
        </p:txBody>
      </p:sp>
      <p:sp>
        <p:nvSpPr>
          <p:cNvPr id="27" name="Text Box 30"/>
          <p:cNvSpPr txBox="1">
            <a:spLocks noChangeArrowheads="1"/>
          </p:cNvSpPr>
          <p:nvPr/>
        </p:nvSpPr>
        <p:spPr bwMode="auto">
          <a:xfrm>
            <a:off x="5923848" y="3962400"/>
            <a:ext cx="40075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err="1" smtClean="0"/>
              <a:t>c</a:t>
            </a:r>
            <a:r>
              <a:rPr lang="sv-SE" sz="1600" baseline="-25000" dirty="0" err="1" smtClean="0"/>
              <a:t>ny</a:t>
            </a:r>
            <a:endParaRPr lang="sv-SE" sz="1600" baseline="-25000" dirty="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1"/>
          </p:nvPr>
        </p:nvSpPr>
        <p:spPr>
          <a:xfrm>
            <a:off x="358775" y="3603624"/>
            <a:ext cx="4135438" cy="2906713"/>
          </a:xfrm>
        </p:spPr>
        <p:txBody>
          <a:bodyPr/>
          <a:lstStyle/>
          <a:p>
            <a:pPr>
              <a:buFontTx/>
              <a:buNone/>
            </a:pPr>
            <a:r>
              <a:rPr lang="sv-SE" sz="1800" dirty="0"/>
              <a:t> </a:t>
            </a:r>
          </a:p>
        </p:txBody>
      </p:sp>
      <p:sp>
        <p:nvSpPr>
          <p:cNvPr id="188422" name="Oval 6"/>
          <p:cNvSpPr>
            <a:spLocks noChangeArrowheads="1"/>
          </p:cNvSpPr>
          <p:nvPr/>
        </p:nvSpPr>
        <p:spPr bwMode="auto">
          <a:xfrm>
            <a:off x="1900238" y="1550988"/>
            <a:ext cx="1493837" cy="1955800"/>
          </a:xfrm>
          <a:prstGeom prst="ellipse">
            <a:avLst/>
          </a:prstGeom>
          <a:noFill/>
          <a:ln w="9525">
            <a:noFill/>
            <a:round/>
            <a:headEnd/>
            <a:tailEnd/>
          </a:ln>
          <a:effectLst/>
        </p:spPr>
        <p:txBody>
          <a:bodyPr wrap="none" lIns="90488" tIns="44450" rIns="90488" bIns="44450" anchor="ctr">
            <a:prstTxWarp prst="textNoShape">
              <a:avLst/>
            </a:prstTxWarp>
          </a:bodyPr>
          <a:lstStyle/>
          <a:p>
            <a:endParaRPr lang="sv-SE"/>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dirty="0" smtClean="0">
                <a:solidFill>
                  <a:schemeClr val="tx2"/>
                </a:solidFill>
                <a:effectLst>
                  <a:outerShdw blurRad="38100" dist="38100" dir="2700000" algn="tl">
                    <a:srgbClr val="DDDDDD"/>
                  </a:outerShdw>
                </a:effectLst>
                <a:latin typeface="+mj-lt"/>
                <a:ea typeface="+mj-ea"/>
                <a:cs typeface="+mj-cs"/>
              </a:rPr>
              <a:t>Beräkna ny riktning för strålen, 5</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30" name="textruta 29"/>
          <p:cNvSpPr txBox="1"/>
          <p:nvPr/>
        </p:nvSpPr>
        <p:spPr>
          <a:xfrm>
            <a:off x="511175" y="1550988"/>
            <a:ext cx="3840414" cy="369332"/>
          </a:xfrm>
          <a:prstGeom prst="rect">
            <a:avLst/>
          </a:prstGeom>
          <a:noFill/>
        </p:spPr>
        <p:txBody>
          <a:bodyPr wrap="square" rtlCol="0">
            <a:spAutoFit/>
          </a:bodyPr>
          <a:lstStyle/>
          <a:p>
            <a:endParaRPr lang="sv-SE" dirty="0"/>
          </a:p>
        </p:txBody>
      </p:sp>
      <p:cxnSp>
        <p:nvCxnSpPr>
          <p:cNvPr id="31" name="Rak 30"/>
          <p:cNvCxnSpPr/>
          <p:nvPr/>
        </p:nvCxnSpPr>
        <p:spPr>
          <a:xfrm>
            <a:off x="1752600" y="5792788"/>
            <a:ext cx="2209800" cy="1588"/>
          </a:xfrm>
          <a:prstGeom prst="line">
            <a:avLst/>
          </a:prstGeom>
          <a:ln>
            <a:solidFill>
              <a:srgbClr val="008000"/>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3" name="Rak 32"/>
          <p:cNvCxnSpPr/>
          <p:nvPr/>
        </p:nvCxnSpPr>
        <p:spPr>
          <a:xfrm>
            <a:off x="5029200" y="5791200"/>
            <a:ext cx="457200" cy="3176"/>
          </a:xfrm>
          <a:prstGeom prst="line">
            <a:avLst/>
          </a:prstGeom>
          <a:ln>
            <a:solidFill>
              <a:srgbClr val="008000"/>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6" name="Rak 35"/>
          <p:cNvCxnSpPr/>
          <p:nvPr/>
        </p:nvCxnSpPr>
        <p:spPr>
          <a:xfrm rot="5400000" flipH="1" flipV="1">
            <a:off x="4800600" y="4648200"/>
            <a:ext cx="1371600" cy="914400"/>
          </a:xfrm>
          <a:prstGeom prst="line">
            <a:avLst/>
          </a:prstGeom>
          <a:ln>
            <a:solidFill>
              <a:srgbClr val="FF0000"/>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49" name="Rak 48"/>
          <p:cNvCxnSpPr/>
          <p:nvPr/>
        </p:nvCxnSpPr>
        <p:spPr>
          <a:xfrm rot="5400000" flipH="1" flipV="1">
            <a:off x="1524000" y="4648200"/>
            <a:ext cx="1371600" cy="914400"/>
          </a:xfrm>
          <a:prstGeom prst="line">
            <a:avLst/>
          </a:prstGeom>
          <a:ln>
            <a:solidFill>
              <a:srgbClr val="FF0000"/>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50" name="Rak 49"/>
          <p:cNvCxnSpPr/>
          <p:nvPr/>
        </p:nvCxnSpPr>
        <p:spPr>
          <a:xfrm rot="5400000" flipH="1" flipV="1">
            <a:off x="1978818" y="5106194"/>
            <a:ext cx="1374776" cy="1588"/>
          </a:xfrm>
          <a:prstGeom prst="line">
            <a:avLst/>
          </a:prstGeom>
          <a:ln>
            <a:solidFill>
              <a:srgbClr val="FF6600"/>
            </a:solidFill>
            <a:prstDash val="dash"/>
            <a:tailEnd type="none" w="lg" len="lg"/>
          </a:ln>
          <a:effectLst/>
        </p:spPr>
        <p:style>
          <a:lnRef idx="2">
            <a:schemeClr val="accent1"/>
          </a:lnRef>
          <a:fillRef idx="0">
            <a:schemeClr val="accent1"/>
          </a:fillRef>
          <a:effectRef idx="1">
            <a:schemeClr val="accent1"/>
          </a:effectRef>
          <a:fontRef idx="minor">
            <a:schemeClr val="tx1"/>
          </a:fontRef>
        </p:style>
      </p:cxnSp>
      <p:cxnSp>
        <p:nvCxnSpPr>
          <p:cNvPr id="53" name="Rak 52"/>
          <p:cNvCxnSpPr/>
          <p:nvPr/>
        </p:nvCxnSpPr>
        <p:spPr>
          <a:xfrm rot="5400000" flipH="1" flipV="1">
            <a:off x="5257006" y="5103018"/>
            <a:ext cx="1374776" cy="1588"/>
          </a:xfrm>
          <a:prstGeom prst="line">
            <a:avLst/>
          </a:prstGeom>
          <a:ln>
            <a:solidFill>
              <a:srgbClr val="FF6600"/>
            </a:solidFill>
            <a:prstDash val="dash"/>
            <a:tailEnd type="none" w="lg" len="lg"/>
          </a:ln>
          <a:effectLst/>
        </p:spPr>
        <p:style>
          <a:lnRef idx="2">
            <a:schemeClr val="accent1"/>
          </a:lnRef>
          <a:fillRef idx="0">
            <a:schemeClr val="accent1"/>
          </a:fillRef>
          <a:effectRef idx="1">
            <a:schemeClr val="accent1"/>
          </a:effectRef>
          <a:fontRef idx="minor">
            <a:schemeClr val="tx1"/>
          </a:fontRef>
        </p:style>
      </p:cxnSp>
      <p:sp>
        <p:nvSpPr>
          <p:cNvPr id="54" name="textruta 53"/>
          <p:cNvSpPr txBox="1"/>
          <p:nvPr/>
        </p:nvSpPr>
        <p:spPr>
          <a:xfrm>
            <a:off x="1900238" y="4047092"/>
            <a:ext cx="616237" cy="369332"/>
          </a:xfrm>
          <a:prstGeom prst="rect">
            <a:avLst/>
          </a:prstGeom>
          <a:noFill/>
        </p:spPr>
        <p:txBody>
          <a:bodyPr wrap="none" rtlCol="0">
            <a:spAutoFit/>
          </a:bodyPr>
          <a:lstStyle/>
          <a:p>
            <a:r>
              <a:rPr lang="sv-SE" dirty="0" smtClean="0"/>
              <a:t>(2,3)</a:t>
            </a:r>
            <a:endParaRPr lang="sv-SE" dirty="0"/>
          </a:p>
        </p:txBody>
      </p:sp>
      <p:sp>
        <p:nvSpPr>
          <p:cNvPr id="55" name="textruta 54"/>
          <p:cNvSpPr txBox="1"/>
          <p:nvPr/>
        </p:nvSpPr>
        <p:spPr>
          <a:xfrm>
            <a:off x="5181600" y="4038600"/>
            <a:ext cx="616237" cy="369332"/>
          </a:xfrm>
          <a:prstGeom prst="rect">
            <a:avLst/>
          </a:prstGeom>
          <a:noFill/>
        </p:spPr>
        <p:txBody>
          <a:bodyPr wrap="none" rtlCol="0">
            <a:spAutoFit/>
          </a:bodyPr>
          <a:lstStyle/>
          <a:p>
            <a:r>
              <a:rPr lang="sv-SE" dirty="0" smtClean="0"/>
              <a:t>(2,3)</a:t>
            </a:r>
            <a:endParaRPr lang="sv-SE" dirty="0"/>
          </a:p>
        </p:txBody>
      </p:sp>
      <p:sp>
        <p:nvSpPr>
          <p:cNvPr id="56" name="textruta 55"/>
          <p:cNvSpPr txBox="1"/>
          <p:nvPr/>
        </p:nvSpPr>
        <p:spPr>
          <a:xfrm>
            <a:off x="3654281" y="5943600"/>
            <a:ext cx="616237" cy="369332"/>
          </a:xfrm>
          <a:prstGeom prst="rect">
            <a:avLst/>
          </a:prstGeom>
          <a:noFill/>
        </p:spPr>
        <p:txBody>
          <a:bodyPr wrap="none" rtlCol="0">
            <a:spAutoFit/>
          </a:bodyPr>
          <a:lstStyle/>
          <a:p>
            <a:r>
              <a:rPr lang="sv-SE" dirty="0" smtClean="0"/>
              <a:t>(5,0)</a:t>
            </a:r>
            <a:endParaRPr lang="sv-SE" dirty="0"/>
          </a:p>
        </p:txBody>
      </p:sp>
      <p:sp>
        <p:nvSpPr>
          <p:cNvPr id="58" name="textruta 57"/>
          <p:cNvSpPr txBox="1"/>
          <p:nvPr/>
        </p:nvSpPr>
        <p:spPr>
          <a:xfrm>
            <a:off x="5181600" y="5943600"/>
            <a:ext cx="616237" cy="369332"/>
          </a:xfrm>
          <a:prstGeom prst="rect">
            <a:avLst/>
          </a:prstGeom>
          <a:noFill/>
        </p:spPr>
        <p:txBody>
          <a:bodyPr wrap="none" rtlCol="0">
            <a:spAutoFit/>
          </a:bodyPr>
          <a:lstStyle/>
          <a:p>
            <a:r>
              <a:rPr lang="sv-SE" dirty="0" smtClean="0"/>
              <a:t>(1,0)</a:t>
            </a:r>
            <a:endParaRPr lang="sv-SE" dirty="0"/>
          </a:p>
        </p:txBody>
      </p:sp>
      <p:sp>
        <p:nvSpPr>
          <p:cNvPr id="59" name="textruta 58"/>
          <p:cNvSpPr txBox="1"/>
          <p:nvPr/>
        </p:nvSpPr>
        <p:spPr>
          <a:xfrm>
            <a:off x="511174" y="1550988"/>
            <a:ext cx="7108825" cy="923330"/>
          </a:xfrm>
          <a:prstGeom prst="rect">
            <a:avLst/>
          </a:prstGeom>
          <a:noFill/>
        </p:spPr>
        <p:txBody>
          <a:bodyPr wrap="square" rtlCol="0">
            <a:spAutoFit/>
          </a:bodyPr>
          <a:lstStyle/>
          <a:p>
            <a:r>
              <a:rPr lang="sv-SE" dirty="0" smtClean="0"/>
              <a:t>Skalärprodukten beror på längden av vektorerna.</a:t>
            </a:r>
          </a:p>
          <a:p>
            <a:r>
              <a:rPr lang="sv-SE" dirty="0" smtClean="0"/>
              <a:t>Nedan beräknas två exempel för att illustrera detta. Vi använder två olika sätt att beräkna skalärprodukten.Notera att resultatet inte är en vektor.</a:t>
            </a:r>
            <a:endParaRPr lang="sv-SE" dirty="0"/>
          </a:p>
        </p:txBody>
      </p:sp>
      <p:sp>
        <p:nvSpPr>
          <p:cNvPr id="60" name="textruta 59"/>
          <p:cNvSpPr txBox="1"/>
          <p:nvPr/>
        </p:nvSpPr>
        <p:spPr>
          <a:xfrm>
            <a:off x="1371600" y="2754868"/>
            <a:ext cx="2650560" cy="923330"/>
          </a:xfrm>
          <a:prstGeom prst="rect">
            <a:avLst/>
          </a:prstGeom>
          <a:noFill/>
        </p:spPr>
        <p:txBody>
          <a:bodyPr wrap="none" rtlCol="0">
            <a:spAutoFit/>
          </a:bodyPr>
          <a:lstStyle/>
          <a:p>
            <a:r>
              <a:rPr lang="sv-SE" dirty="0" smtClean="0"/>
              <a:t>(2,3)•(5,0) = 10</a:t>
            </a:r>
          </a:p>
          <a:p>
            <a:endParaRPr lang="sv-SE" dirty="0" smtClean="0"/>
          </a:p>
          <a:p>
            <a:r>
              <a:rPr lang="sv-SE" dirty="0" smtClean="0"/>
              <a:t>|(2,3)|cos 56° |(5,0)| = 10 </a:t>
            </a:r>
            <a:endParaRPr lang="sv-SE" dirty="0"/>
          </a:p>
        </p:txBody>
      </p:sp>
      <p:sp>
        <p:nvSpPr>
          <p:cNvPr id="61" name="textruta 60"/>
          <p:cNvSpPr txBox="1"/>
          <p:nvPr/>
        </p:nvSpPr>
        <p:spPr>
          <a:xfrm>
            <a:off x="4648200" y="2678668"/>
            <a:ext cx="2481381" cy="923330"/>
          </a:xfrm>
          <a:prstGeom prst="rect">
            <a:avLst/>
          </a:prstGeom>
          <a:noFill/>
        </p:spPr>
        <p:txBody>
          <a:bodyPr wrap="none" rtlCol="0">
            <a:spAutoFit/>
          </a:bodyPr>
          <a:lstStyle/>
          <a:p>
            <a:r>
              <a:rPr lang="sv-SE" dirty="0" smtClean="0"/>
              <a:t>(2,3)•(1,0) = 2</a:t>
            </a:r>
          </a:p>
          <a:p>
            <a:endParaRPr lang="sv-SE" dirty="0" smtClean="0"/>
          </a:p>
          <a:p>
            <a:r>
              <a:rPr lang="sv-SE" dirty="0" smtClean="0"/>
              <a:t>|(2,3)|cos 56° |(1,0)|= 2</a:t>
            </a:r>
            <a:endParaRPr lang="sv-SE" dirty="0"/>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 name="Line 22"/>
          <p:cNvSpPr>
            <a:spLocks noChangeShapeType="1"/>
          </p:cNvSpPr>
          <p:nvPr/>
        </p:nvSpPr>
        <p:spPr bwMode="auto">
          <a:xfrm flipH="1">
            <a:off x="6243131" y="2662023"/>
            <a:ext cx="620461" cy="658155"/>
          </a:xfrm>
          <a:prstGeom prst="line">
            <a:avLst/>
          </a:prstGeom>
          <a:noFill/>
          <a:ln w="38100">
            <a:solidFill>
              <a:schemeClr val="accent6"/>
            </a:solidFill>
            <a:prstDash val="solid"/>
            <a:round/>
            <a:headEnd type="triangle"/>
            <a:tailEnd type="none"/>
          </a:ln>
          <a:effectLst/>
        </p:spPr>
        <p:txBody>
          <a:bodyPr lIns="90488" tIns="44450" rIns="90488" bIns="44450">
            <a:prstTxWarp prst="textNoShape">
              <a:avLst/>
            </a:prstTxWarp>
          </a:bodyPr>
          <a:lstStyle/>
          <a:p>
            <a:endParaRPr lang="sv-SE" dirty="0"/>
          </a:p>
        </p:txBody>
      </p:sp>
      <p:sp>
        <p:nvSpPr>
          <p:cNvPr id="188419" name="Rectangle 3"/>
          <p:cNvSpPr>
            <a:spLocks noGrp="1" noChangeArrowheads="1"/>
          </p:cNvSpPr>
          <p:nvPr>
            <p:ph type="body" sz="half" idx="1"/>
          </p:nvPr>
        </p:nvSpPr>
        <p:spPr>
          <a:xfrm>
            <a:off x="358775" y="3603624"/>
            <a:ext cx="4135438" cy="2906713"/>
          </a:xfrm>
        </p:spPr>
        <p:txBody>
          <a:bodyPr/>
          <a:lstStyle/>
          <a:p>
            <a:pPr>
              <a:buFontTx/>
              <a:buNone/>
            </a:pPr>
            <a:r>
              <a:rPr lang="sv-SE" sz="1800" dirty="0"/>
              <a:t> </a:t>
            </a:r>
          </a:p>
        </p:txBody>
      </p:sp>
      <p:sp>
        <p:nvSpPr>
          <p:cNvPr id="188421" name="Freeform 5"/>
          <p:cNvSpPr>
            <a:spLocks/>
          </p:cNvSpPr>
          <p:nvPr/>
        </p:nvSpPr>
        <p:spPr bwMode="auto">
          <a:xfrm>
            <a:off x="1101725" y="3602038"/>
            <a:ext cx="14288" cy="1587"/>
          </a:xfrm>
          <a:custGeom>
            <a:avLst/>
            <a:gdLst/>
            <a:ahLst/>
            <a:cxnLst>
              <a:cxn ang="0">
                <a:pos x="20" y="0"/>
              </a:cxn>
              <a:cxn ang="0">
                <a:pos x="0" y="0"/>
              </a:cxn>
              <a:cxn ang="0">
                <a:pos x="20" y="0"/>
              </a:cxn>
            </a:cxnLst>
            <a:rect l="0" t="0" r="r" b="b"/>
            <a:pathLst>
              <a:path w="20">
                <a:moveTo>
                  <a:pt x="20" y="0"/>
                </a:moveTo>
                <a:lnTo>
                  <a:pt x="0" y="0"/>
                </a:lnTo>
                <a:lnTo>
                  <a:pt x="20" y="0"/>
                </a:lnTo>
                <a:close/>
              </a:path>
            </a:pathLst>
          </a:custGeom>
          <a:solidFill>
            <a:schemeClr val="bg1"/>
          </a:solidFill>
          <a:ln w="9525">
            <a:noFill/>
            <a:round/>
            <a:headEnd/>
            <a:tailEnd/>
          </a:ln>
        </p:spPr>
        <p:txBody>
          <a:bodyPr>
            <a:prstTxWarp prst="textNoShape">
              <a:avLst/>
            </a:prstTxWarp>
          </a:bodyPr>
          <a:lstStyle/>
          <a:p>
            <a:endParaRPr lang="sv-SE"/>
          </a:p>
        </p:txBody>
      </p:sp>
      <p:sp>
        <p:nvSpPr>
          <p:cNvPr id="188422" name="Oval 6"/>
          <p:cNvSpPr>
            <a:spLocks noChangeArrowheads="1"/>
          </p:cNvSpPr>
          <p:nvPr/>
        </p:nvSpPr>
        <p:spPr bwMode="auto">
          <a:xfrm>
            <a:off x="1900238" y="1550988"/>
            <a:ext cx="1493837" cy="1955800"/>
          </a:xfrm>
          <a:prstGeom prst="ellipse">
            <a:avLst/>
          </a:prstGeom>
          <a:noFill/>
          <a:ln w="9525">
            <a:noFill/>
            <a:round/>
            <a:headEnd/>
            <a:tailEnd/>
          </a:ln>
          <a:effectLst/>
        </p:spPr>
        <p:txBody>
          <a:bodyPr wrap="none" lIns="90488" tIns="44450" rIns="90488" bIns="44450" anchor="ctr">
            <a:prstTxWarp prst="textNoShape">
              <a:avLst/>
            </a:prstTxWarp>
          </a:bodyPr>
          <a:lstStyle/>
          <a:p>
            <a:endParaRPr lang="sv-SE"/>
          </a:p>
        </p:txBody>
      </p:sp>
      <p:sp>
        <p:nvSpPr>
          <p:cNvPr id="188435" name="Line 19"/>
          <p:cNvSpPr>
            <a:spLocks noChangeShapeType="1"/>
          </p:cNvSpPr>
          <p:nvPr/>
        </p:nvSpPr>
        <p:spPr bwMode="auto">
          <a:xfrm>
            <a:off x="5623719" y="1577962"/>
            <a:ext cx="2559811" cy="2230797"/>
          </a:xfrm>
          <a:prstGeom prst="line">
            <a:avLst/>
          </a:prstGeom>
          <a:noFill/>
          <a:ln w="38100">
            <a:solidFill>
              <a:schemeClr val="tx1"/>
            </a:solidFill>
            <a:round/>
            <a:headEnd/>
            <a:tailEnd/>
          </a:ln>
          <a:effectLst/>
        </p:spPr>
        <p:txBody>
          <a:bodyPr lIns="90488" tIns="44450" rIns="90488" bIns="44450">
            <a:prstTxWarp prst="textNoShape">
              <a:avLst/>
            </a:prstTxWarp>
          </a:bodyPr>
          <a:lstStyle/>
          <a:p>
            <a:endParaRPr lang="sv-SE"/>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dirty="0" smtClean="0">
                <a:solidFill>
                  <a:schemeClr val="tx2"/>
                </a:solidFill>
                <a:effectLst>
                  <a:outerShdw blurRad="38100" dist="38100" dir="2700000" algn="tl">
                    <a:srgbClr val="DDDDDD"/>
                  </a:outerShdw>
                </a:effectLst>
                <a:latin typeface="+mj-lt"/>
                <a:ea typeface="+mj-ea"/>
                <a:cs typeface="+mj-cs"/>
              </a:rPr>
              <a:t>Beräkna ny riktning </a:t>
            </a:r>
            <a:r>
              <a:rPr lang="sv-SE" sz="3600" b="1" i="1" kern="0" smtClean="0">
                <a:solidFill>
                  <a:schemeClr val="tx2"/>
                </a:solidFill>
                <a:effectLst>
                  <a:outerShdw blurRad="38100" dist="38100" dir="2700000" algn="tl">
                    <a:srgbClr val="DDDDDD"/>
                  </a:outerShdw>
                </a:effectLst>
                <a:latin typeface="+mj-lt"/>
                <a:ea typeface="+mj-ea"/>
                <a:cs typeface="+mj-cs"/>
              </a:rPr>
              <a:t>för strålen, 6</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30" name="textruta 29"/>
          <p:cNvSpPr txBox="1"/>
          <p:nvPr/>
        </p:nvSpPr>
        <p:spPr>
          <a:xfrm>
            <a:off x="511175" y="1550988"/>
            <a:ext cx="3840414" cy="923330"/>
          </a:xfrm>
          <a:prstGeom prst="rect">
            <a:avLst/>
          </a:prstGeom>
          <a:noFill/>
        </p:spPr>
        <p:txBody>
          <a:bodyPr wrap="square" rtlCol="0">
            <a:spAutoFit/>
          </a:bodyPr>
          <a:lstStyle/>
          <a:p>
            <a:r>
              <a:rPr lang="sv-SE" dirty="0" smtClean="0"/>
              <a:t>Vi normaliserar normalen genom att dividera med dess längd. Om n =(</a:t>
            </a:r>
            <a:r>
              <a:rPr lang="sv-SE" dirty="0" err="1" smtClean="0"/>
              <a:t>x,y</a:t>
            </a:r>
            <a:r>
              <a:rPr lang="sv-SE" dirty="0" smtClean="0"/>
              <a:t>) kan vi skriva</a:t>
            </a:r>
          </a:p>
        </p:txBody>
      </p:sp>
      <p:graphicFrame>
        <p:nvGraphicFramePr>
          <p:cNvPr id="246790" name="Object 6"/>
          <p:cNvGraphicFramePr>
            <a:graphicFrameLocks noChangeAspect="1"/>
          </p:cNvGraphicFramePr>
          <p:nvPr/>
        </p:nvGraphicFramePr>
        <p:xfrm>
          <a:off x="609600" y="2582863"/>
          <a:ext cx="2819400" cy="776287"/>
        </p:xfrm>
        <a:graphic>
          <a:graphicData uri="http://schemas.openxmlformats.org/presentationml/2006/ole">
            <p:oleObj spid="_x0000_s34952" name="Equation" r:id="rId3" imgW="1883160" imgH="511920" progId="Equation.3">
              <p:embed/>
            </p:oleObj>
          </a:graphicData>
        </a:graphic>
      </p:graphicFrame>
      <p:sp>
        <p:nvSpPr>
          <p:cNvPr id="24" name="Line 37"/>
          <p:cNvSpPr>
            <a:spLocks noChangeShapeType="1"/>
          </p:cNvSpPr>
          <p:nvPr/>
        </p:nvSpPr>
        <p:spPr bwMode="auto">
          <a:xfrm flipH="1">
            <a:off x="6324599" y="2662024"/>
            <a:ext cx="516479" cy="532606"/>
          </a:xfrm>
          <a:prstGeom prst="line">
            <a:avLst/>
          </a:prstGeom>
          <a:noFill/>
          <a:ln w="38100">
            <a:solidFill>
              <a:srgbClr val="008000"/>
            </a:solidFill>
            <a:round/>
            <a:headEnd/>
            <a:tailEnd type="triangle" w="med" len="med"/>
          </a:ln>
          <a:effectLst/>
        </p:spPr>
        <p:txBody>
          <a:bodyPr lIns="90488" tIns="44450" rIns="90488" bIns="44450">
            <a:prstTxWarp prst="textNoShape">
              <a:avLst/>
            </a:prstTxWarp>
          </a:bodyPr>
          <a:lstStyle/>
          <a:p>
            <a:endParaRPr lang="sv-SE"/>
          </a:p>
        </p:txBody>
      </p:sp>
      <p:graphicFrame>
        <p:nvGraphicFramePr>
          <p:cNvPr id="2" name="Object 6"/>
          <p:cNvGraphicFramePr>
            <a:graphicFrameLocks noChangeAspect="1"/>
          </p:cNvGraphicFramePr>
          <p:nvPr/>
        </p:nvGraphicFramePr>
        <p:xfrm>
          <a:off x="609600" y="4839122"/>
          <a:ext cx="1211263" cy="246062"/>
        </p:xfrm>
        <a:graphic>
          <a:graphicData uri="http://schemas.openxmlformats.org/presentationml/2006/ole">
            <p:oleObj spid="_x0000_s34953" name="Equation" r:id="rId4" imgW="804240" imgH="155160" progId="Equation.3">
              <p:embed/>
            </p:oleObj>
          </a:graphicData>
        </a:graphic>
      </p:graphicFrame>
      <p:sp>
        <p:nvSpPr>
          <p:cNvPr id="31" name="textruta 30"/>
          <p:cNvSpPr txBox="1"/>
          <p:nvPr/>
        </p:nvSpPr>
        <p:spPr>
          <a:xfrm>
            <a:off x="533400" y="3789040"/>
            <a:ext cx="4182616" cy="923330"/>
          </a:xfrm>
          <a:prstGeom prst="rect">
            <a:avLst/>
          </a:prstGeom>
          <a:noFill/>
        </p:spPr>
        <p:txBody>
          <a:bodyPr wrap="square" rtlCol="0">
            <a:spAutoFit/>
          </a:bodyPr>
          <a:lstStyle/>
          <a:p>
            <a:r>
              <a:rPr lang="sv-SE" dirty="0" smtClean="0"/>
              <a:t>Nu kan vi beräkna </a:t>
            </a:r>
            <a:r>
              <a:rPr lang="sv-SE" dirty="0" smtClean="0"/>
              <a:t>cn, (            blir en negativ produkt och alltså pekar cn i motsatt rikgning jämfört med     ). </a:t>
            </a:r>
            <a:endParaRPr lang="sv-SE" dirty="0" smtClean="0"/>
          </a:p>
        </p:txBody>
      </p:sp>
      <p:sp>
        <p:nvSpPr>
          <p:cNvPr id="32" name="Line 22"/>
          <p:cNvSpPr>
            <a:spLocks noChangeShapeType="1"/>
          </p:cNvSpPr>
          <p:nvPr/>
        </p:nvSpPr>
        <p:spPr bwMode="auto">
          <a:xfrm flipH="1">
            <a:off x="6629401" y="2662023"/>
            <a:ext cx="217738" cy="982662"/>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graphicFrame>
        <p:nvGraphicFramePr>
          <p:cNvPr id="3" name="Object 4"/>
          <p:cNvGraphicFramePr>
            <a:graphicFrameLocks noChangeAspect="1"/>
          </p:cNvGraphicFramePr>
          <p:nvPr/>
        </p:nvGraphicFramePr>
        <p:xfrm>
          <a:off x="6276973" y="3244772"/>
          <a:ext cx="265113" cy="150812"/>
        </p:xfrm>
        <a:graphic>
          <a:graphicData uri="http://schemas.openxmlformats.org/presentationml/2006/ole">
            <p:oleObj spid="_x0000_s34954" name="Equation" r:id="rId5" imgW="164520" imgH="91080" progId="Equation.3">
              <p:embed/>
            </p:oleObj>
          </a:graphicData>
        </a:graphic>
      </p:graphicFrame>
      <p:graphicFrame>
        <p:nvGraphicFramePr>
          <p:cNvPr id="4" name="Object 5"/>
          <p:cNvGraphicFramePr>
            <a:graphicFrameLocks noChangeAspect="1"/>
          </p:cNvGraphicFramePr>
          <p:nvPr/>
        </p:nvGraphicFramePr>
        <p:xfrm>
          <a:off x="6696326" y="3493873"/>
          <a:ext cx="150813" cy="150812"/>
        </p:xfrm>
        <a:graphic>
          <a:graphicData uri="http://schemas.openxmlformats.org/presentationml/2006/ole">
            <p:oleObj spid="_x0000_s34955" name="Equation" r:id="rId6" imgW="91080" imgH="91080" progId="Equation.3">
              <p:embed/>
            </p:oleObj>
          </a:graphicData>
        </a:graphic>
      </p:graphicFrame>
      <p:graphicFrame>
        <p:nvGraphicFramePr>
          <p:cNvPr id="6" name="Object 7"/>
          <p:cNvGraphicFramePr>
            <a:graphicFrameLocks noChangeAspect="1"/>
          </p:cNvGraphicFramePr>
          <p:nvPr/>
        </p:nvGraphicFramePr>
        <p:xfrm>
          <a:off x="619125" y="5805264"/>
          <a:ext cx="1192213" cy="301625"/>
        </p:xfrm>
        <a:graphic>
          <a:graphicData uri="http://schemas.openxmlformats.org/presentationml/2006/ole">
            <p:oleObj spid="_x0000_s34957" name="Equation" r:id="rId7" imgW="786240" imgH="191880" progId="Equation.3">
              <p:embed/>
            </p:oleObj>
          </a:graphicData>
        </a:graphic>
      </p:graphicFrame>
      <p:sp>
        <p:nvSpPr>
          <p:cNvPr id="36" name="textruta 35"/>
          <p:cNvSpPr txBox="1"/>
          <p:nvPr/>
        </p:nvSpPr>
        <p:spPr>
          <a:xfrm>
            <a:off x="533399" y="5219908"/>
            <a:ext cx="4470649" cy="369332"/>
          </a:xfrm>
          <a:prstGeom prst="rect">
            <a:avLst/>
          </a:prstGeom>
          <a:noFill/>
        </p:spPr>
        <p:txBody>
          <a:bodyPr wrap="square" rtlCol="0">
            <a:spAutoFit/>
          </a:bodyPr>
          <a:lstStyle/>
          <a:p>
            <a:r>
              <a:rPr lang="sv-SE" dirty="0" smtClean="0"/>
              <a:t>Vi kan nu beräkna den nya hastighetsvektorn</a:t>
            </a:r>
            <a:endParaRPr lang="sv-SE" dirty="0" smtClean="0"/>
          </a:p>
        </p:txBody>
      </p:sp>
      <p:sp>
        <p:nvSpPr>
          <p:cNvPr id="19" name="Line 37"/>
          <p:cNvSpPr>
            <a:spLocks noChangeShapeType="1"/>
          </p:cNvSpPr>
          <p:nvPr/>
        </p:nvSpPr>
        <p:spPr bwMode="auto">
          <a:xfrm flipH="1">
            <a:off x="6243131" y="5707806"/>
            <a:ext cx="516479" cy="532606"/>
          </a:xfrm>
          <a:prstGeom prst="line">
            <a:avLst/>
          </a:prstGeom>
          <a:noFill/>
          <a:ln w="38100">
            <a:solidFill>
              <a:srgbClr val="008000"/>
            </a:solidFill>
            <a:round/>
            <a:headEnd/>
            <a:tailEnd type="triangle" w="med" len="med"/>
          </a:ln>
          <a:effectLst/>
        </p:spPr>
        <p:txBody>
          <a:bodyPr lIns="90488" tIns="44450" rIns="90488" bIns="44450">
            <a:prstTxWarp prst="textNoShape">
              <a:avLst/>
            </a:prstTxWarp>
          </a:bodyPr>
          <a:lstStyle/>
          <a:p>
            <a:endParaRPr lang="sv-SE"/>
          </a:p>
        </p:txBody>
      </p:sp>
      <p:sp>
        <p:nvSpPr>
          <p:cNvPr id="20" name="Line 22"/>
          <p:cNvSpPr>
            <a:spLocks noChangeShapeType="1"/>
          </p:cNvSpPr>
          <p:nvPr/>
        </p:nvSpPr>
        <p:spPr bwMode="auto">
          <a:xfrm flipH="1">
            <a:off x="6765671" y="4725144"/>
            <a:ext cx="217738" cy="982662"/>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graphicFrame>
        <p:nvGraphicFramePr>
          <p:cNvPr id="21" name="Object 4"/>
          <p:cNvGraphicFramePr>
            <a:graphicFrameLocks noChangeAspect="1"/>
          </p:cNvGraphicFramePr>
          <p:nvPr/>
        </p:nvGraphicFramePr>
        <p:xfrm>
          <a:off x="7253575" y="5279380"/>
          <a:ext cx="265113" cy="150812"/>
        </p:xfrm>
        <a:graphic>
          <a:graphicData uri="http://schemas.openxmlformats.org/presentationml/2006/ole">
            <p:oleObj spid="_x0000_s34958" name="Equation" r:id="rId8" imgW="164520" imgH="91080" progId="Equation.3">
              <p:embed/>
            </p:oleObj>
          </a:graphicData>
        </a:graphic>
      </p:graphicFrame>
      <p:graphicFrame>
        <p:nvGraphicFramePr>
          <p:cNvPr id="22" name="Object 5"/>
          <p:cNvGraphicFramePr>
            <a:graphicFrameLocks noChangeAspect="1"/>
          </p:cNvGraphicFramePr>
          <p:nvPr/>
        </p:nvGraphicFramePr>
        <p:xfrm>
          <a:off x="6684203" y="4861668"/>
          <a:ext cx="150813" cy="150812"/>
        </p:xfrm>
        <a:graphic>
          <a:graphicData uri="http://schemas.openxmlformats.org/presentationml/2006/ole">
            <p:oleObj spid="_x0000_s34959" name="Equation" r:id="rId9" imgW="91080" imgH="91080" progId="Equation.3">
              <p:embed/>
            </p:oleObj>
          </a:graphicData>
        </a:graphic>
      </p:graphicFrame>
      <p:graphicFrame>
        <p:nvGraphicFramePr>
          <p:cNvPr id="23" name="Object 6"/>
          <p:cNvGraphicFramePr>
            <a:graphicFrameLocks noChangeAspect="1"/>
          </p:cNvGraphicFramePr>
          <p:nvPr/>
        </p:nvGraphicFramePr>
        <p:xfrm>
          <a:off x="6409530" y="6060231"/>
          <a:ext cx="169863" cy="207963"/>
        </p:xfrm>
        <a:graphic>
          <a:graphicData uri="http://schemas.openxmlformats.org/presentationml/2006/ole">
            <p:oleObj spid="_x0000_s34960" name="Equation" r:id="rId10" imgW="100440" imgH="127800" progId="Equation.3">
              <p:embed/>
            </p:oleObj>
          </a:graphicData>
        </a:graphic>
      </p:graphicFrame>
      <p:sp>
        <p:nvSpPr>
          <p:cNvPr id="25" name="Line 22"/>
          <p:cNvSpPr>
            <a:spLocks noChangeShapeType="1"/>
          </p:cNvSpPr>
          <p:nvPr/>
        </p:nvSpPr>
        <p:spPr bwMode="auto">
          <a:xfrm flipH="1">
            <a:off x="6765671" y="5049650"/>
            <a:ext cx="620461" cy="658155"/>
          </a:xfrm>
          <a:prstGeom prst="line">
            <a:avLst/>
          </a:prstGeom>
          <a:noFill/>
          <a:ln w="38100">
            <a:solidFill>
              <a:schemeClr val="accent6"/>
            </a:solidFill>
            <a:prstDash val="solid"/>
            <a:round/>
            <a:headEnd type="triangle"/>
            <a:tailEnd type="none"/>
          </a:ln>
          <a:effectLst/>
        </p:spPr>
        <p:txBody>
          <a:bodyPr lIns="90488" tIns="44450" rIns="90488" bIns="44450">
            <a:prstTxWarp prst="textNoShape">
              <a:avLst/>
            </a:prstTxWarp>
          </a:bodyPr>
          <a:lstStyle/>
          <a:p>
            <a:endParaRPr lang="sv-SE" dirty="0"/>
          </a:p>
        </p:txBody>
      </p:sp>
      <p:sp>
        <p:nvSpPr>
          <p:cNvPr id="26" name="Line 22"/>
          <p:cNvSpPr>
            <a:spLocks noChangeShapeType="1"/>
          </p:cNvSpPr>
          <p:nvPr/>
        </p:nvSpPr>
        <p:spPr bwMode="auto">
          <a:xfrm flipV="1">
            <a:off x="5868144" y="2662021"/>
            <a:ext cx="966872" cy="313632"/>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graphicFrame>
        <p:nvGraphicFramePr>
          <p:cNvPr id="5" name="Object 6"/>
          <p:cNvGraphicFramePr>
            <a:graphicFrameLocks noChangeAspect="1"/>
          </p:cNvGraphicFramePr>
          <p:nvPr/>
        </p:nvGraphicFramePr>
        <p:xfrm>
          <a:off x="6239667" y="2839699"/>
          <a:ext cx="169863" cy="207963"/>
        </p:xfrm>
        <a:graphic>
          <a:graphicData uri="http://schemas.openxmlformats.org/presentationml/2006/ole">
            <p:oleObj spid="_x0000_s34956" name="Equation" r:id="rId11" imgW="100440" imgH="127800" progId="Equation.3">
              <p:embed/>
            </p:oleObj>
          </a:graphicData>
        </a:graphic>
      </p:graphicFrame>
      <p:graphicFrame>
        <p:nvGraphicFramePr>
          <p:cNvPr id="34961" name="Object 145"/>
          <p:cNvGraphicFramePr>
            <a:graphicFrameLocks noChangeAspect="1"/>
          </p:cNvGraphicFramePr>
          <p:nvPr/>
        </p:nvGraphicFramePr>
        <p:xfrm>
          <a:off x="5699125" y="2492896"/>
          <a:ext cx="339725" cy="401637"/>
        </p:xfrm>
        <a:graphic>
          <a:graphicData uri="http://schemas.openxmlformats.org/presentationml/2006/ole">
            <p:oleObj spid="_x0000_s34961" name="Equation" r:id="rId12" imgW="203040" imgH="241200" progId="Equation.3">
              <p:embed/>
            </p:oleObj>
          </a:graphicData>
        </a:graphic>
      </p:graphicFrame>
      <p:sp>
        <p:nvSpPr>
          <p:cNvPr id="27" name="Line 22"/>
          <p:cNvSpPr>
            <a:spLocks noChangeShapeType="1"/>
          </p:cNvSpPr>
          <p:nvPr/>
        </p:nvSpPr>
        <p:spPr bwMode="auto">
          <a:xfrm flipV="1">
            <a:off x="5792738" y="5703697"/>
            <a:ext cx="966872" cy="313632"/>
          </a:xfrm>
          <a:prstGeom prst="line">
            <a:avLst/>
          </a:prstGeom>
          <a:noFill/>
          <a:ln w="38100">
            <a:solidFill>
              <a:srgbClr val="FF0000"/>
            </a:solidFill>
            <a:prstDash val="solid"/>
            <a:round/>
            <a:headEnd type="triangle"/>
            <a:tailEnd type="none"/>
          </a:ln>
          <a:effectLst/>
        </p:spPr>
        <p:txBody>
          <a:bodyPr lIns="90488" tIns="44450" rIns="90488" bIns="44450">
            <a:prstTxWarp prst="textNoShape">
              <a:avLst/>
            </a:prstTxWarp>
          </a:bodyPr>
          <a:lstStyle/>
          <a:p>
            <a:endParaRPr lang="sv-SE"/>
          </a:p>
        </p:txBody>
      </p:sp>
      <p:graphicFrame>
        <p:nvGraphicFramePr>
          <p:cNvPr id="28" name="Object 145"/>
          <p:cNvGraphicFramePr>
            <a:graphicFrameLocks noChangeAspect="1"/>
          </p:cNvGraphicFramePr>
          <p:nvPr/>
        </p:nvGraphicFramePr>
        <p:xfrm>
          <a:off x="5623719" y="5517232"/>
          <a:ext cx="339725" cy="401637"/>
        </p:xfrm>
        <a:graphic>
          <a:graphicData uri="http://schemas.openxmlformats.org/presentationml/2006/ole">
            <p:oleObj spid="_x0000_s34962" name="Equation" r:id="rId13" imgW="203040" imgH="241200" progId="Equation.3">
              <p:embed/>
            </p:oleObj>
          </a:graphicData>
        </a:graphic>
      </p:graphicFrame>
      <p:graphicFrame>
        <p:nvGraphicFramePr>
          <p:cNvPr id="34963" name="Object 147"/>
          <p:cNvGraphicFramePr>
            <a:graphicFrameLocks noChangeAspect="1"/>
          </p:cNvGraphicFramePr>
          <p:nvPr/>
        </p:nvGraphicFramePr>
        <p:xfrm>
          <a:off x="2817069" y="3833813"/>
          <a:ext cx="458787" cy="280987"/>
        </p:xfrm>
        <a:graphic>
          <a:graphicData uri="http://schemas.openxmlformats.org/presentationml/2006/ole">
            <p:oleObj spid="_x0000_s34963" name="Equation" r:id="rId14" imgW="304560" imgH="177480" progId="Equation.3">
              <p:embed/>
            </p:oleObj>
          </a:graphicData>
        </a:graphic>
      </p:graphicFrame>
      <p:graphicFrame>
        <p:nvGraphicFramePr>
          <p:cNvPr id="34964" name="Object 148"/>
          <p:cNvGraphicFramePr>
            <a:graphicFrameLocks noChangeAspect="1"/>
          </p:cNvGraphicFramePr>
          <p:nvPr/>
        </p:nvGraphicFramePr>
        <p:xfrm>
          <a:off x="3419872" y="4365104"/>
          <a:ext cx="190500" cy="280987"/>
        </p:xfrm>
        <a:graphic>
          <a:graphicData uri="http://schemas.openxmlformats.org/presentationml/2006/ole">
            <p:oleObj spid="_x0000_s34964" name="Equation" r:id="rId15" imgW="126720" imgH="177480" progId="Equation.3">
              <p:embed/>
            </p:oleObj>
          </a:graphicData>
        </a:graphic>
      </p:graphicFrame>
      <p:sp>
        <p:nvSpPr>
          <p:cNvPr id="33" name="textruta 35"/>
          <p:cNvSpPr txBox="1"/>
          <p:nvPr/>
        </p:nvSpPr>
        <p:spPr>
          <a:xfrm>
            <a:off x="4397571" y="4114800"/>
            <a:ext cx="4724078" cy="369332"/>
          </a:xfrm>
          <a:prstGeom prst="rect">
            <a:avLst/>
          </a:prstGeom>
          <a:noFill/>
        </p:spPr>
        <p:txBody>
          <a:bodyPr wrap="square" rtlCol="0">
            <a:spAutoFit/>
          </a:bodyPr>
          <a:lstStyle/>
          <a:p>
            <a:r>
              <a:rPr lang="sv-SE" dirty="0" smtClean="0"/>
              <a:t>Vektorerna som vi tänker oss dem vid kanten</a:t>
            </a:r>
            <a:endParaRPr lang="sv-SE" dirty="0" smtClean="0"/>
          </a:p>
        </p:txBody>
      </p:sp>
      <p:sp>
        <p:nvSpPr>
          <p:cNvPr id="34" name="textruta 35"/>
          <p:cNvSpPr txBox="1"/>
          <p:nvPr/>
        </p:nvSpPr>
        <p:spPr>
          <a:xfrm>
            <a:off x="4355976" y="6452428"/>
            <a:ext cx="4724078" cy="369332"/>
          </a:xfrm>
          <a:prstGeom prst="rect">
            <a:avLst/>
          </a:prstGeom>
          <a:noFill/>
        </p:spPr>
        <p:txBody>
          <a:bodyPr wrap="square" rtlCol="0">
            <a:spAutoFit/>
          </a:bodyPr>
          <a:lstStyle/>
          <a:p>
            <a:r>
              <a:rPr lang="sv-SE" dirty="0" smtClean="0"/>
              <a:t>Vektorerna utgående från en och samma punkt</a:t>
            </a:r>
            <a:endParaRPr lang="sv-SE" dirty="0"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67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49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496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49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868" name="Rectangle 1772"/>
          <p:cNvSpPr>
            <a:spLocks noGrp="1" noChangeArrowheads="1"/>
          </p:cNvSpPr>
          <p:nvPr>
            <p:ph type="body" sz="half" idx="1"/>
          </p:nvPr>
        </p:nvSpPr>
        <p:spPr/>
        <p:txBody>
          <a:bodyPr/>
          <a:lstStyle/>
          <a:p>
            <a:pPr>
              <a:buFontTx/>
              <a:buNone/>
            </a:pPr>
            <a:r>
              <a:rPr lang="sv-SE" sz="1800"/>
              <a:t> </a:t>
            </a:r>
          </a:p>
        </p:txBody>
      </p:sp>
      <p:sp>
        <p:nvSpPr>
          <p:cNvPr id="132101" name="Freeform 5"/>
          <p:cNvSpPr>
            <a:spLocks/>
          </p:cNvSpPr>
          <p:nvPr/>
        </p:nvSpPr>
        <p:spPr bwMode="auto">
          <a:xfrm>
            <a:off x="1101725" y="3602038"/>
            <a:ext cx="14288" cy="1587"/>
          </a:xfrm>
          <a:custGeom>
            <a:avLst/>
            <a:gdLst/>
            <a:ahLst/>
            <a:cxnLst>
              <a:cxn ang="0">
                <a:pos x="20" y="0"/>
              </a:cxn>
              <a:cxn ang="0">
                <a:pos x="0" y="0"/>
              </a:cxn>
              <a:cxn ang="0">
                <a:pos x="20" y="0"/>
              </a:cxn>
            </a:cxnLst>
            <a:rect l="0" t="0" r="r" b="b"/>
            <a:pathLst>
              <a:path w="20">
                <a:moveTo>
                  <a:pt x="20" y="0"/>
                </a:moveTo>
                <a:lnTo>
                  <a:pt x="0" y="0"/>
                </a:lnTo>
                <a:lnTo>
                  <a:pt x="20" y="0"/>
                </a:lnTo>
                <a:close/>
              </a:path>
            </a:pathLst>
          </a:custGeom>
          <a:solidFill>
            <a:schemeClr val="bg1"/>
          </a:solidFill>
          <a:ln w="9525">
            <a:noFill/>
            <a:round/>
            <a:headEnd/>
            <a:tailEnd/>
          </a:ln>
        </p:spPr>
        <p:txBody>
          <a:bodyPr>
            <a:prstTxWarp prst="textNoShape">
              <a:avLst/>
            </a:prstTxWarp>
          </a:bodyPr>
          <a:lstStyle/>
          <a:p>
            <a:endParaRPr lang="sv-SE"/>
          </a:p>
        </p:txBody>
      </p:sp>
      <p:sp>
        <p:nvSpPr>
          <p:cNvPr id="133869" name="Rectangle 1773"/>
          <p:cNvSpPr>
            <a:spLocks noChangeArrowheads="1"/>
          </p:cNvSpPr>
          <p:nvPr/>
        </p:nvSpPr>
        <p:spPr bwMode="auto">
          <a:xfrm>
            <a:off x="6323013" y="1668462"/>
            <a:ext cx="2527300" cy="3055938"/>
          </a:xfrm>
          <a:prstGeom prst="rect">
            <a:avLst/>
          </a:prstGeom>
          <a:noFill/>
          <a:ln w="9525">
            <a:noFill/>
            <a:miter lim="800000"/>
            <a:headEnd/>
            <a:tailEnd/>
          </a:ln>
          <a:effectLst/>
        </p:spPr>
        <p:txBody>
          <a:bodyPr lIns="90488" tIns="44450" rIns="90488" bIns="44450">
            <a:prstTxWarp prst="textNoShape">
              <a:avLst/>
            </a:prstTxWarp>
          </a:bodyPr>
          <a:lstStyle/>
          <a:p>
            <a:pPr marL="342900" indent="-342900">
              <a:spcBef>
                <a:spcPct val="0"/>
              </a:spcBef>
              <a:spcAft>
                <a:spcPct val="100000"/>
              </a:spcAft>
              <a:buFontTx/>
              <a:buChar char="•"/>
            </a:pPr>
            <a:r>
              <a:rPr lang="sv-SE" sz="2000" baseline="0" dirty="0" smtClean="0"/>
              <a:t>Hur </a:t>
            </a:r>
            <a:r>
              <a:rPr lang="sv-SE" sz="2000" baseline="0" dirty="0"/>
              <a:t>detekteras vilken</a:t>
            </a:r>
            <a:r>
              <a:rPr lang="sv-SE" sz="2000" baseline="0" dirty="0" smtClean="0"/>
              <a:t> </a:t>
            </a:r>
            <a:r>
              <a:rPr lang="sv-SE" sz="2000" dirty="0" smtClean="0"/>
              <a:t>kant</a:t>
            </a:r>
            <a:r>
              <a:rPr lang="sv-SE" sz="2000" baseline="0" dirty="0" smtClean="0"/>
              <a:t> </a:t>
            </a:r>
            <a:r>
              <a:rPr lang="sv-SE" sz="2000" baseline="0" dirty="0"/>
              <a:t>som träffas av strålen</a:t>
            </a:r>
            <a:r>
              <a:rPr lang="sv-SE" sz="2000" baseline="0" dirty="0" smtClean="0"/>
              <a:t>?</a:t>
            </a:r>
          </a:p>
          <a:p>
            <a:pPr marL="342900" indent="-342900">
              <a:spcBef>
                <a:spcPct val="0"/>
              </a:spcBef>
              <a:spcAft>
                <a:spcPct val="100000"/>
              </a:spcAft>
              <a:buFontTx/>
              <a:buChar char="•"/>
            </a:pPr>
            <a:r>
              <a:rPr lang="sv-SE" sz="2000" baseline="0" dirty="0" smtClean="0"/>
              <a:t>Hur ändras riktningen på strålen?</a:t>
            </a:r>
          </a:p>
          <a:p>
            <a:pPr marL="342900" indent="-342900">
              <a:spcBef>
                <a:spcPct val="0"/>
              </a:spcBef>
              <a:spcAft>
                <a:spcPct val="100000"/>
              </a:spcAft>
              <a:buFontTx/>
              <a:buChar char="•"/>
            </a:pPr>
            <a:endParaRPr lang="sv-SE" sz="2000" baseline="0" dirty="0" smtClean="0"/>
          </a:p>
        </p:txBody>
      </p:sp>
      <p:pic>
        <p:nvPicPr>
          <p:cNvPr id="133878" name="Picture 1782"/>
          <p:cNvPicPr>
            <a:picLocks noGrp="1" noChangeAspect="1" noChangeArrowheads="1"/>
          </p:cNvPicPr>
          <p:nvPr>
            <p:ph sz="half" idx="2"/>
          </p:nvPr>
        </p:nvPicPr>
        <p:blipFill>
          <a:blip r:embed="rId2"/>
          <a:srcRect l="23557" t="9760" r="19908" b="16438"/>
          <a:stretch>
            <a:fillRect/>
          </a:stretch>
        </p:blipFill>
        <p:spPr>
          <a:xfrm>
            <a:off x="1562100" y="2066925"/>
            <a:ext cx="3543300" cy="4105275"/>
          </a:xfrm>
        </p:spPr>
      </p:pic>
      <p:sp>
        <p:nvSpPr>
          <p:cNvPr id="133879" name="Oval 1783"/>
          <p:cNvSpPr>
            <a:spLocks noChangeArrowheads="1"/>
          </p:cNvSpPr>
          <p:nvPr/>
        </p:nvSpPr>
        <p:spPr bwMode="auto">
          <a:xfrm>
            <a:off x="1900238" y="1427163"/>
            <a:ext cx="1493837" cy="1955800"/>
          </a:xfrm>
          <a:prstGeom prst="ellipse">
            <a:avLst/>
          </a:prstGeom>
          <a:noFill/>
          <a:ln w="9525">
            <a:noFill/>
            <a:round/>
            <a:headEnd/>
            <a:tailEnd/>
          </a:ln>
          <a:effectLst/>
        </p:spPr>
        <p:txBody>
          <a:bodyPr wrap="none" lIns="90488" tIns="44450" rIns="90488" bIns="44450" anchor="ctr">
            <a:prstTxWarp prst="textNoShape">
              <a:avLst/>
            </a:prstTxWarp>
          </a:bodyPr>
          <a:lstStyle/>
          <a:p>
            <a:endParaRPr lang="sv-SE"/>
          </a:p>
        </p:txBody>
      </p:sp>
      <p:sp>
        <p:nvSpPr>
          <p:cNvPr id="133886" name="Text Box 1790"/>
          <p:cNvSpPr txBox="1">
            <a:spLocks noChangeArrowheads="1"/>
          </p:cNvSpPr>
          <p:nvPr/>
        </p:nvSpPr>
        <p:spPr bwMode="auto">
          <a:xfrm>
            <a:off x="3519488" y="2279650"/>
            <a:ext cx="823912" cy="393700"/>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2000" baseline="0" dirty="0"/>
              <a:t>Vägg</a:t>
            </a:r>
          </a:p>
        </p:txBody>
      </p:sp>
      <p:sp>
        <p:nvSpPr>
          <p:cNvPr id="133887" name="Text Box 1791"/>
          <p:cNvSpPr txBox="1">
            <a:spLocks noChangeArrowheads="1"/>
          </p:cNvSpPr>
          <p:nvPr/>
        </p:nvSpPr>
        <p:spPr bwMode="auto">
          <a:xfrm>
            <a:off x="2798762" y="5016500"/>
            <a:ext cx="935038" cy="393700"/>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2000" baseline="0" dirty="0"/>
              <a:t>Stråle</a:t>
            </a:r>
          </a:p>
        </p:txBody>
      </p:sp>
      <p:sp>
        <p:nvSpPr>
          <p:cNvPr id="133888" name="Text Box 1792"/>
          <p:cNvSpPr txBox="1">
            <a:spLocks noChangeArrowheads="1"/>
          </p:cNvSpPr>
          <p:nvPr/>
        </p:nvSpPr>
        <p:spPr bwMode="auto">
          <a:xfrm>
            <a:off x="1944688" y="3721100"/>
            <a:ext cx="1103312" cy="393700"/>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2000" baseline="0" dirty="0"/>
              <a:t>Normal</a:t>
            </a:r>
          </a:p>
        </p:txBody>
      </p:sp>
      <p:sp>
        <p:nvSpPr>
          <p:cNvPr id="13"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sv-SE" sz="3600" b="1" i="1" u="none" strike="noStrike" kern="0" cap="none" spc="0" normalizeH="0" baseline="0" noProof="0" dirty="0" smtClean="0">
                <a:ln>
                  <a:noFill/>
                </a:ln>
                <a:solidFill>
                  <a:schemeClr val="tx2"/>
                </a:solidFill>
                <a:effectLst>
                  <a:outerShdw blurRad="38100" dist="38100" dir="2700000" algn="tl">
                    <a:srgbClr val="DDDDDD"/>
                  </a:outerShdw>
                </a:effectLst>
                <a:uLnTx/>
                <a:uFillTx/>
                <a:latin typeface="+mj-lt"/>
                <a:ea typeface="+mj-ea"/>
                <a:cs typeface="+mj-cs"/>
              </a:rPr>
              <a:t>Frågeställningar vid reflektion</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869">
                                            <p:txEl>
                                              <p:pRg st="0" end="0"/>
                                            </p:txEl>
                                          </p:spTgt>
                                        </p:tgtEl>
                                        <p:attrNameLst>
                                          <p:attrName>style.visibility</p:attrName>
                                        </p:attrNameLst>
                                      </p:cBhvr>
                                      <p:to>
                                        <p:strVal val="visible"/>
                                      </p:to>
                                    </p:set>
                                    <p:animEffect transition="in" filter="blinds(horizontal)">
                                      <p:cBhvr>
                                        <p:cTn id="7" dur="500"/>
                                        <p:tgtEl>
                                          <p:spTgt spid="13386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3869">
                                            <p:txEl>
                                              <p:pRg st="1" end="1"/>
                                            </p:txEl>
                                          </p:spTgt>
                                        </p:tgtEl>
                                        <p:attrNameLst>
                                          <p:attrName>style.visibility</p:attrName>
                                        </p:attrNameLst>
                                      </p:cBhvr>
                                      <p:to>
                                        <p:strVal val="visible"/>
                                      </p:to>
                                    </p:set>
                                    <p:animEffect transition="in" filter="blinds(horizontal)">
                                      <p:cBhvr>
                                        <p:cTn id="12" dur="500"/>
                                        <p:tgtEl>
                                          <p:spTgt spid="13386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869" grpId="0"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1"/>
          </p:nvPr>
        </p:nvSpPr>
        <p:spPr>
          <a:xfrm>
            <a:off x="358775" y="1200150"/>
            <a:ext cx="4135438" cy="5310188"/>
          </a:xfrm>
        </p:spPr>
        <p:txBody>
          <a:bodyPr/>
          <a:lstStyle/>
          <a:p>
            <a:pPr>
              <a:buFontTx/>
              <a:buNone/>
            </a:pPr>
            <a:r>
              <a:rPr lang="sv-SE" sz="1800" dirty="0"/>
              <a:t> </a:t>
            </a:r>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noProof="0" dirty="0" smtClean="0">
                <a:solidFill>
                  <a:schemeClr val="tx2"/>
                </a:solidFill>
                <a:effectLst>
                  <a:outerShdw blurRad="38100" dist="38100" dir="2700000" algn="tl">
                    <a:srgbClr val="DDDDDD"/>
                  </a:outerShdw>
                </a:effectLst>
                <a:latin typeface="+mj-lt"/>
                <a:ea typeface="+mj-ea"/>
                <a:cs typeface="+mj-cs"/>
              </a:rPr>
              <a:t>Beteckning av hörn- och kantvektorer</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38" name="textruta 37"/>
          <p:cNvSpPr txBox="1"/>
          <p:nvPr/>
        </p:nvSpPr>
        <p:spPr>
          <a:xfrm>
            <a:off x="838200" y="1447800"/>
            <a:ext cx="4800600" cy="4524316"/>
          </a:xfrm>
          <a:prstGeom prst="rect">
            <a:avLst/>
          </a:prstGeom>
          <a:noFill/>
        </p:spPr>
        <p:txBody>
          <a:bodyPr wrap="square" rtlCol="0" anchor="t" anchorCtr="0">
            <a:spAutoFit/>
          </a:bodyPr>
          <a:lstStyle/>
          <a:p>
            <a:r>
              <a:rPr lang="sv-SE" dirty="0" smtClean="0"/>
              <a:t>Beteckna ett av polygonens hörn med v1. Gå moturs i polygonen och beteckna nästa hörn med v2. Fortsätt och beteckna hörnen med v3 tom v4. </a:t>
            </a:r>
          </a:p>
          <a:p>
            <a:r>
              <a:rPr lang="sv-SE" dirty="0" smtClean="0"/>
              <a:t>Låt kantvektorn u1 ges av u1=v2-v1,</a:t>
            </a:r>
          </a:p>
          <a:p>
            <a:r>
              <a:rPr lang="sv-SE" dirty="0" smtClean="0"/>
              <a:t>Kantvektorn u2 ges av u2=v3-v2</a:t>
            </a:r>
          </a:p>
          <a:p>
            <a:r>
              <a:rPr lang="sv-SE" dirty="0" smtClean="0"/>
              <a:t>och fortsätt på det viset så att slutligen kantvektorn u4 ges av u4=v1-v4. </a:t>
            </a:r>
          </a:p>
          <a:p>
            <a:r>
              <a:rPr lang="sv-SE" dirty="0" smtClean="0"/>
              <a:t>Om man tänker sig att man går längs med kantvektorerna i positiv riktning så kommer man ha polygonens inre del till vänster om sig. </a:t>
            </a:r>
          </a:p>
          <a:p>
            <a:r>
              <a:rPr lang="sv-SE" dirty="0" smtClean="0"/>
              <a:t>Här används begreppen sida och kant synonymt.</a:t>
            </a:r>
          </a:p>
          <a:p>
            <a:endParaRPr lang="sv-SE" dirty="0"/>
          </a:p>
          <a:p>
            <a:r>
              <a:rPr lang="sv-SE" dirty="0" smtClean="0"/>
              <a:t>Linjen som innehåller en kant  kallas för en kantlinje. </a:t>
            </a:r>
          </a:p>
          <a:p>
            <a:endParaRPr lang="sv-SE" dirty="0"/>
          </a:p>
          <a:p>
            <a:endParaRPr lang="sv-SE" dirty="0" smtClean="0"/>
          </a:p>
        </p:txBody>
      </p:sp>
      <p:cxnSp>
        <p:nvCxnSpPr>
          <p:cNvPr id="56" name="Rak 55"/>
          <p:cNvCxnSpPr/>
          <p:nvPr/>
        </p:nvCxnSpPr>
        <p:spPr>
          <a:xfrm>
            <a:off x="5942806" y="3658394"/>
            <a:ext cx="1829594" cy="22780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Rak 59"/>
          <p:cNvCxnSpPr/>
          <p:nvPr/>
        </p:nvCxnSpPr>
        <p:spPr>
          <a:xfrm rot="16200000" flipH="1">
            <a:off x="7429502" y="4229099"/>
            <a:ext cx="1143002" cy="4572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 name="textruta 21"/>
          <p:cNvSpPr txBox="1"/>
          <p:nvPr/>
        </p:nvSpPr>
        <p:spPr>
          <a:xfrm>
            <a:off x="7620000" y="5257800"/>
            <a:ext cx="422937" cy="369332"/>
          </a:xfrm>
          <a:prstGeom prst="rect">
            <a:avLst/>
          </a:prstGeom>
          <a:noFill/>
        </p:spPr>
        <p:txBody>
          <a:bodyPr wrap="none" rtlCol="0">
            <a:spAutoFit/>
          </a:bodyPr>
          <a:lstStyle/>
          <a:p>
            <a:r>
              <a:rPr lang="sv-SE" dirty="0" smtClean="0"/>
              <a:t>u1</a:t>
            </a:r>
            <a:endParaRPr lang="sv-SE" dirty="0"/>
          </a:p>
        </p:txBody>
      </p:sp>
      <p:cxnSp>
        <p:nvCxnSpPr>
          <p:cNvPr id="24" name="Rak 23"/>
          <p:cNvCxnSpPr/>
          <p:nvPr/>
        </p:nvCxnSpPr>
        <p:spPr>
          <a:xfrm rot="5400000">
            <a:off x="6400800" y="4800600"/>
            <a:ext cx="1143000" cy="838200"/>
          </a:xfrm>
          <a:prstGeom prst="line">
            <a:avLst/>
          </a:prstGeom>
          <a:ln>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25" name="textruta 24"/>
          <p:cNvSpPr txBox="1"/>
          <p:nvPr/>
        </p:nvSpPr>
        <p:spPr>
          <a:xfrm>
            <a:off x="6705600" y="4844537"/>
            <a:ext cx="405918" cy="369332"/>
          </a:xfrm>
          <a:prstGeom prst="rect">
            <a:avLst/>
          </a:prstGeom>
          <a:noFill/>
        </p:spPr>
        <p:txBody>
          <a:bodyPr wrap="none" rtlCol="0">
            <a:spAutoFit/>
          </a:bodyPr>
          <a:lstStyle/>
          <a:p>
            <a:r>
              <a:rPr lang="sv-SE" dirty="0"/>
              <a:t>v</a:t>
            </a:r>
            <a:r>
              <a:rPr lang="sv-SE" dirty="0" smtClean="0"/>
              <a:t>1</a:t>
            </a:r>
            <a:endParaRPr lang="sv-SE" dirty="0"/>
          </a:p>
        </p:txBody>
      </p:sp>
      <p:sp>
        <p:nvSpPr>
          <p:cNvPr id="26" name="textruta 25"/>
          <p:cNvSpPr txBox="1"/>
          <p:nvPr/>
        </p:nvSpPr>
        <p:spPr>
          <a:xfrm>
            <a:off x="7637019" y="4519136"/>
            <a:ext cx="405918" cy="369332"/>
          </a:xfrm>
          <a:prstGeom prst="rect">
            <a:avLst/>
          </a:prstGeom>
          <a:noFill/>
        </p:spPr>
        <p:txBody>
          <a:bodyPr wrap="none" rtlCol="0">
            <a:spAutoFit/>
          </a:bodyPr>
          <a:lstStyle/>
          <a:p>
            <a:r>
              <a:rPr lang="sv-SE" dirty="0" smtClean="0"/>
              <a:t>v</a:t>
            </a:r>
            <a:r>
              <a:rPr lang="sv-SE" dirty="0"/>
              <a:t>2</a:t>
            </a:r>
          </a:p>
        </p:txBody>
      </p:sp>
      <p:cxnSp>
        <p:nvCxnSpPr>
          <p:cNvPr id="27" name="Rak 26"/>
          <p:cNvCxnSpPr/>
          <p:nvPr/>
        </p:nvCxnSpPr>
        <p:spPr>
          <a:xfrm>
            <a:off x="7391402" y="4648201"/>
            <a:ext cx="838198" cy="380999"/>
          </a:xfrm>
          <a:prstGeom prst="line">
            <a:avLst/>
          </a:prstGeom>
          <a:ln>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textruta 31"/>
          <p:cNvSpPr txBox="1"/>
          <p:nvPr/>
        </p:nvSpPr>
        <p:spPr>
          <a:xfrm>
            <a:off x="6984759" y="4278868"/>
            <a:ext cx="616237" cy="369332"/>
          </a:xfrm>
          <a:prstGeom prst="rect">
            <a:avLst/>
          </a:prstGeom>
          <a:noFill/>
        </p:spPr>
        <p:txBody>
          <a:bodyPr wrap="none" rtlCol="0">
            <a:spAutoFit/>
          </a:bodyPr>
          <a:lstStyle/>
          <a:p>
            <a:r>
              <a:rPr lang="sv-SE" dirty="0" smtClean="0"/>
              <a:t>(0,0)</a:t>
            </a:r>
            <a:endParaRPr lang="sv-SE" dirty="0"/>
          </a:p>
        </p:txBody>
      </p:sp>
      <p:cxnSp>
        <p:nvCxnSpPr>
          <p:cNvPr id="19" name="Rak 18"/>
          <p:cNvCxnSpPr/>
          <p:nvPr/>
        </p:nvCxnSpPr>
        <p:spPr>
          <a:xfrm rot="16200000" flipV="1">
            <a:off x="5182394" y="4420394"/>
            <a:ext cx="2132806" cy="60880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Rak 20"/>
          <p:cNvCxnSpPr/>
          <p:nvPr/>
        </p:nvCxnSpPr>
        <p:spPr>
          <a:xfrm flipV="1">
            <a:off x="5944396" y="3505200"/>
            <a:ext cx="685004" cy="153194"/>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Rak 22"/>
          <p:cNvCxnSpPr/>
          <p:nvPr/>
        </p:nvCxnSpPr>
        <p:spPr>
          <a:xfrm rot="16200000" flipV="1">
            <a:off x="5416031" y="4654038"/>
            <a:ext cx="1512339" cy="762000"/>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 name="Rak 27"/>
          <p:cNvCxnSpPr/>
          <p:nvPr/>
        </p:nvCxnSpPr>
        <p:spPr>
          <a:xfrm rot="10800000" flipV="1">
            <a:off x="6553201" y="5029200"/>
            <a:ext cx="1676401" cy="762000"/>
          </a:xfrm>
          <a:prstGeom prst="line">
            <a:avLst/>
          </a:prstGeom>
          <a:ln>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 val="2467324246"/>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1"/>
          </p:nvPr>
        </p:nvSpPr>
        <p:spPr>
          <a:xfrm>
            <a:off x="358774" y="1200150"/>
            <a:ext cx="5149329" cy="5310188"/>
          </a:xfrm>
        </p:spPr>
        <p:txBody>
          <a:bodyPr/>
          <a:lstStyle/>
          <a:p>
            <a:pPr>
              <a:buFontTx/>
              <a:buNone/>
            </a:pPr>
            <a:r>
              <a:rPr lang="sv-SE" sz="1800" dirty="0"/>
              <a:t> </a:t>
            </a:r>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dirty="0" smtClean="0">
                <a:solidFill>
                  <a:schemeClr val="tx2"/>
                </a:solidFill>
                <a:effectLst>
                  <a:outerShdw blurRad="38100" dist="38100" dir="2700000" algn="tl">
                    <a:srgbClr val="DDDDDD"/>
                  </a:outerShdw>
                </a:effectLst>
                <a:latin typeface="+mj-lt"/>
                <a:ea typeface="+mj-ea"/>
                <a:cs typeface="+mj-cs"/>
              </a:rPr>
              <a:t>Inåtgående normaler till kanterna</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38" name="textruta 37"/>
          <p:cNvSpPr txBox="1"/>
          <p:nvPr/>
        </p:nvSpPr>
        <p:spPr>
          <a:xfrm>
            <a:off x="838200" y="1447800"/>
            <a:ext cx="4800600" cy="5078314"/>
          </a:xfrm>
          <a:prstGeom prst="rect">
            <a:avLst/>
          </a:prstGeom>
          <a:noFill/>
        </p:spPr>
        <p:txBody>
          <a:bodyPr wrap="square" rtlCol="0" anchor="t" anchorCtr="0">
            <a:spAutoFit/>
          </a:bodyPr>
          <a:lstStyle/>
          <a:p>
            <a:r>
              <a:rPr lang="sv-SE" dirty="0" smtClean="0"/>
              <a:t>Till varje kantvektor ritar vi en normal och normalerna betecknas med n1 tom n4. Om vi tänker oss att normalen utgår från kantens mitt så ska normalen riktas in mot polygonen. En sådan normal till en kant kan fås genom att vrida kanten 90 grader i positiv riktning.  </a:t>
            </a:r>
          </a:p>
          <a:p>
            <a:endParaRPr lang="sv-SE" dirty="0"/>
          </a:p>
          <a:p>
            <a:r>
              <a:rPr lang="sv-SE" dirty="0" smtClean="0"/>
              <a:t>Vi väljer att normaler n1 börjar i hörnet v1 och n2 i hörnet v2 etc. </a:t>
            </a:r>
          </a:p>
          <a:p>
            <a:r>
              <a:rPr lang="sv-SE" dirty="0"/>
              <a:t>I</a:t>
            </a:r>
            <a:r>
              <a:rPr lang="sv-SE" dirty="0" smtClean="0"/>
              <a:t> </a:t>
            </a:r>
            <a:r>
              <a:rPr lang="sv-SE" dirty="0"/>
              <a:t>detta fall finns </a:t>
            </a:r>
            <a:r>
              <a:rPr lang="sv-SE" dirty="0" smtClean="0"/>
              <a:t>normaler som inte pekar in </a:t>
            </a:r>
            <a:r>
              <a:rPr lang="sv-SE" dirty="0"/>
              <a:t>i </a:t>
            </a:r>
            <a:r>
              <a:rPr lang="sv-SE" dirty="0" smtClean="0"/>
              <a:t>polygonen. Detta beror på att vi har valt att dra normalen från ett hörn.  Om normalen börjar inne på sin sida så kommer normalen att åtminstone till en början att gå in i  polygonen.</a:t>
            </a:r>
          </a:p>
          <a:p>
            <a:endParaRPr lang="sv-SE" dirty="0"/>
          </a:p>
          <a:p>
            <a:r>
              <a:rPr lang="sv-SE" dirty="0" smtClean="0"/>
              <a:t>För </a:t>
            </a:r>
            <a:r>
              <a:rPr lang="sv-SE" dirty="0"/>
              <a:t>varje normal gäller att den är vriden 90° moturs jämfört med sidan den tillhör</a:t>
            </a:r>
            <a:r>
              <a:rPr lang="sv-SE" dirty="0" smtClean="0"/>
              <a:t>.</a:t>
            </a:r>
          </a:p>
          <a:p>
            <a:r>
              <a:rPr lang="sv-SE" dirty="0" smtClean="0"/>
              <a:t> </a:t>
            </a:r>
          </a:p>
        </p:txBody>
      </p:sp>
      <p:cxnSp>
        <p:nvCxnSpPr>
          <p:cNvPr id="56" name="Rak 55"/>
          <p:cNvCxnSpPr/>
          <p:nvPr/>
        </p:nvCxnSpPr>
        <p:spPr>
          <a:xfrm>
            <a:off x="5942806" y="3658394"/>
            <a:ext cx="1829594" cy="22780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Rak 59"/>
          <p:cNvCxnSpPr/>
          <p:nvPr/>
        </p:nvCxnSpPr>
        <p:spPr>
          <a:xfrm rot="16200000" flipH="1">
            <a:off x="7429502" y="4229099"/>
            <a:ext cx="1143002" cy="4572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 name="textruta 21"/>
          <p:cNvSpPr txBox="1"/>
          <p:nvPr/>
        </p:nvSpPr>
        <p:spPr>
          <a:xfrm>
            <a:off x="7620000" y="5257800"/>
            <a:ext cx="422937" cy="369332"/>
          </a:xfrm>
          <a:prstGeom prst="rect">
            <a:avLst/>
          </a:prstGeom>
          <a:noFill/>
        </p:spPr>
        <p:txBody>
          <a:bodyPr wrap="none" rtlCol="0">
            <a:spAutoFit/>
          </a:bodyPr>
          <a:lstStyle/>
          <a:p>
            <a:r>
              <a:rPr lang="sv-SE" dirty="0" smtClean="0"/>
              <a:t>u1</a:t>
            </a:r>
            <a:endParaRPr lang="sv-SE" dirty="0"/>
          </a:p>
        </p:txBody>
      </p:sp>
      <p:cxnSp>
        <p:nvCxnSpPr>
          <p:cNvPr id="24" name="Rak 23"/>
          <p:cNvCxnSpPr/>
          <p:nvPr/>
        </p:nvCxnSpPr>
        <p:spPr>
          <a:xfrm rot="5400000">
            <a:off x="6400800" y="4800600"/>
            <a:ext cx="1143000" cy="838200"/>
          </a:xfrm>
          <a:prstGeom prst="line">
            <a:avLst/>
          </a:prstGeom>
          <a:ln>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25" name="textruta 24"/>
          <p:cNvSpPr txBox="1"/>
          <p:nvPr/>
        </p:nvSpPr>
        <p:spPr>
          <a:xfrm>
            <a:off x="6705600" y="4844537"/>
            <a:ext cx="405918" cy="369332"/>
          </a:xfrm>
          <a:prstGeom prst="rect">
            <a:avLst/>
          </a:prstGeom>
          <a:noFill/>
        </p:spPr>
        <p:txBody>
          <a:bodyPr wrap="none" rtlCol="0">
            <a:spAutoFit/>
          </a:bodyPr>
          <a:lstStyle/>
          <a:p>
            <a:r>
              <a:rPr lang="sv-SE" dirty="0"/>
              <a:t>v</a:t>
            </a:r>
            <a:r>
              <a:rPr lang="sv-SE" dirty="0" smtClean="0"/>
              <a:t>1</a:t>
            </a:r>
            <a:endParaRPr lang="sv-SE" dirty="0"/>
          </a:p>
        </p:txBody>
      </p:sp>
      <p:sp>
        <p:nvSpPr>
          <p:cNvPr id="26" name="textruta 25"/>
          <p:cNvSpPr txBox="1"/>
          <p:nvPr/>
        </p:nvSpPr>
        <p:spPr>
          <a:xfrm>
            <a:off x="7637019" y="4519136"/>
            <a:ext cx="405918" cy="369332"/>
          </a:xfrm>
          <a:prstGeom prst="rect">
            <a:avLst/>
          </a:prstGeom>
          <a:noFill/>
        </p:spPr>
        <p:txBody>
          <a:bodyPr wrap="none" rtlCol="0">
            <a:spAutoFit/>
          </a:bodyPr>
          <a:lstStyle/>
          <a:p>
            <a:r>
              <a:rPr lang="sv-SE" dirty="0" smtClean="0"/>
              <a:t>v</a:t>
            </a:r>
            <a:r>
              <a:rPr lang="sv-SE" dirty="0"/>
              <a:t>2</a:t>
            </a:r>
          </a:p>
        </p:txBody>
      </p:sp>
      <p:cxnSp>
        <p:nvCxnSpPr>
          <p:cNvPr id="27" name="Rak 26"/>
          <p:cNvCxnSpPr/>
          <p:nvPr/>
        </p:nvCxnSpPr>
        <p:spPr>
          <a:xfrm>
            <a:off x="7391402" y="4648201"/>
            <a:ext cx="838198" cy="380999"/>
          </a:xfrm>
          <a:prstGeom prst="line">
            <a:avLst/>
          </a:prstGeom>
          <a:ln>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textruta 31"/>
          <p:cNvSpPr txBox="1"/>
          <p:nvPr/>
        </p:nvSpPr>
        <p:spPr>
          <a:xfrm>
            <a:off x="6984759" y="4278868"/>
            <a:ext cx="616237" cy="369332"/>
          </a:xfrm>
          <a:prstGeom prst="rect">
            <a:avLst/>
          </a:prstGeom>
          <a:noFill/>
        </p:spPr>
        <p:txBody>
          <a:bodyPr wrap="none" rtlCol="0">
            <a:spAutoFit/>
          </a:bodyPr>
          <a:lstStyle/>
          <a:p>
            <a:r>
              <a:rPr lang="sv-SE" dirty="0" smtClean="0"/>
              <a:t>(0,0)</a:t>
            </a:r>
            <a:endParaRPr lang="sv-SE" dirty="0"/>
          </a:p>
        </p:txBody>
      </p:sp>
      <p:cxnSp>
        <p:nvCxnSpPr>
          <p:cNvPr id="19" name="Rak 18"/>
          <p:cNvCxnSpPr/>
          <p:nvPr/>
        </p:nvCxnSpPr>
        <p:spPr>
          <a:xfrm rot="16200000" flipV="1">
            <a:off x="5182394" y="4420394"/>
            <a:ext cx="2132806" cy="60880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Rak 20"/>
          <p:cNvCxnSpPr/>
          <p:nvPr/>
        </p:nvCxnSpPr>
        <p:spPr>
          <a:xfrm flipV="1">
            <a:off x="5944396" y="3505200"/>
            <a:ext cx="685004" cy="153194"/>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Rak 22"/>
          <p:cNvCxnSpPr/>
          <p:nvPr/>
        </p:nvCxnSpPr>
        <p:spPr>
          <a:xfrm rot="16200000" flipV="1">
            <a:off x="5416031" y="4654038"/>
            <a:ext cx="1512339" cy="762000"/>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 name="Rak 27"/>
          <p:cNvCxnSpPr/>
          <p:nvPr/>
        </p:nvCxnSpPr>
        <p:spPr>
          <a:xfrm rot="10800000" flipV="1">
            <a:off x="6553201" y="5029200"/>
            <a:ext cx="1676401" cy="762000"/>
          </a:xfrm>
          <a:prstGeom prst="line">
            <a:avLst/>
          </a:prstGeom>
          <a:ln>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 val="3723132535"/>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1"/>
          </p:nvPr>
        </p:nvSpPr>
        <p:spPr>
          <a:xfrm>
            <a:off x="358775" y="1200150"/>
            <a:ext cx="4135438" cy="5310188"/>
          </a:xfrm>
        </p:spPr>
        <p:txBody>
          <a:bodyPr/>
          <a:lstStyle/>
          <a:p>
            <a:pPr>
              <a:buFontTx/>
              <a:buNone/>
            </a:pPr>
            <a:r>
              <a:rPr lang="sv-SE" sz="1800" dirty="0"/>
              <a:t> </a:t>
            </a:r>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noProof="0" dirty="0" smtClean="0">
                <a:solidFill>
                  <a:schemeClr val="tx2"/>
                </a:solidFill>
                <a:effectLst>
                  <a:outerShdw blurRad="38100" dist="38100" dir="2700000" algn="tl">
                    <a:srgbClr val="DDDDDD"/>
                  </a:outerShdw>
                </a:effectLst>
                <a:latin typeface="+mj-lt"/>
                <a:ea typeface="+mj-ea"/>
                <a:cs typeface="+mj-cs"/>
              </a:rPr>
              <a:t>Beräkning av normal</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38" name="textruta 37"/>
          <p:cNvSpPr txBox="1"/>
          <p:nvPr/>
        </p:nvSpPr>
        <p:spPr>
          <a:xfrm>
            <a:off x="838200" y="1447800"/>
            <a:ext cx="4800600" cy="4801315"/>
          </a:xfrm>
          <a:prstGeom prst="rect">
            <a:avLst/>
          </a:prstGeom>
          <a:noFill/>
        </p:spPr>
        <p:txBody>
          <a:bodyPr wrap="square" rtlCol="0" anchor="t" anchorCtr="0">
            <a:spAutoFit/>
          </a:bodyPr>
          <a:lstStyle/>
          <a:p>
            <a:r>
              <a:rPr lang="sv-SE" dirty="0" smtClean="0"/>
              <a:t>På föregående sida sägs att en normal till en kant fås genom att vrida motsvarande kantvektor 90 grader i positiv riktning, dvs 90 grader moturs. </a:t>
            </a:r>
          </a:p>
          <a:p>
            <a:endParaRPr lang="sv-SE" dirty="0" smtClean="0"/>
          </a:p>
          <a:p>
            <a:r>
              <a:rPr lang="sv-SE" dirty="0" smtClean="0"/>
              <a:t>Normalen kan beräknas på olika sätt.</a:t>
            </a:r>
          </a:p>
          <a:p>
            <a:r>
              <a:rPr lang="sv-SE" dirty="0"/>
              <a:t>•</a:t>
            </a:r>
            <a:r>
              <a:rPr lang="sv-SE" dirty="0" smtClean="0"/>
              <a:t>En vridning 90° moturs av vektorn u1= (x1,y1) ger vektorn (-y1,x1).</a:t>
            </a:r>
          </a:p>
          <a:p>
            <a:r>
              <a:rPr lang="sv-SE" dirty="0" smtClean="0"/>
              <a:t>•En rotationsmatris kan användas, mer om detta i  instruktionerna för lösningen av nästa problem.</a:t>
            </a:r>
          </a:p>
          <a:p>
            <a:r>
              <a:rPr lang="sv-SE" dirty="0" smtClean="0"/>
              <a:t>  </a:t>
            </a:r>
          </a:p>
          <a:p>
            <a:endParaRPr lang="sv-SE" dirty="0" smtClean="0"/>
          </a:p>
          <a:p>
            <a:endParaRPr lang="sv-SE" dirty="0" smtClean="0"/>
          </a:p>
          <a:p>
            <a:r>
              <a:rPr lang="sv-SE" dirty="0"/>
              <a:t>Normalen är här beräknad och </a:t>
            </a:r>
            <a:r>
              <a:rPr lang="sv-SE" dirty="0" smtClean="0"/>
              <a:t>ritad så </a:t>
            </a:r>
            <a:r>
              <a:rPr lang="sv-SE" dirty="0"/>
              <a:t>att den har samma längd som </a:t>
            </a:r>
            <a:r>
              <a:rPr lang="sv-SE" dirty="0" smtClean="0"/>
              <a:t>kanten </a:t>
            </a:r>
            <a:r>
              <a:rPr lang="sv-SE" dirty="0"/>
              <a:t>den är normal till. För den här delen av </a:t>
            </a:r>
            <a:r>
              <a:rPr lang="sv-SE" dirty="0" smtClean="0"/>
              <a:t>uppgiften är </a:t>
            </a:r>
            <a:r>
              <a:rPr lang="sv-SE" dirty="0"/>
              <a:t>det endast normalens riktning som är av betydelse.</a:t>
            </a:r>
          </a:p>
          <a:p>
            <a:endParaRPr lang="sv-SE" dirty="0" smtClean="0"/>
          </a:p>
        </p:txBody>
      </p:sp>
      <p:cxnSp>
        <p:nvCxnSpPr>
          <p:cNvPr id="56" name="Rak 55"/>
          <p:cNvCxnSpPr/>
          <p:nvPr/>
        </p:nvCxnSpPr>
        <p:spPr>
          <a:xfrm>
            <a:off x="5942806" y="3658394"/>
            <a:ext cx="1829594" cy="22780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Rak 59"/>
          <p:cNvCxnSpPr/>
          <p:nvPr/>
        </p:nvCxnSpPr>
        <p:spPr>
          <a:xfrm rot="16200000" flipH="1">
            <a:off x="7429502" y="4229099"/>
            <a:ext cx="1143002" cy="4572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 name="textruta 21"/>
          <p:cNvSpPr txBox="1"/>
          <p:nvPr/>
        </p:nvSpPr>
        <p:spPr>
          <a:xfrm>
            <a:off x="7620000" y="5257800"/>
            <a:ext cx="422937" cy="369332"/>
          </a:xfrm>
          <a:prstGeom prst="rect">
            <a:avLst/>
          </a:prstGeom>
          <a:noFill/>
        </p:spPr>
        <p:txBody>
          <a:bodyPr wrap="none" rtlCol="0">
            <a:spAutoFit/>
          </a:bodyPr>
          <a:lstStyle/>
          <a:p>
            <a:r>
              <a:rPr lang="sv-SE" dirty="0" smtClean="0"/>
              <a:t>u1</a:t>
            </a:r>
            <a:endParaRPr lang="sv-SE" dirty="0"/>
          </a:p>
        </p:txBody>
      </p:sp>
      <p:cxnSp>
        <p:nvCxnSpPr>
          <p:cNvPr id="24" name="Rak 23"/>
          <p:cNvCxnSpPr/>
          <p:nvPr/>
        </p:nvCxnSpPr>
        <p:spPr>
          <a:xfrm rot="5400000">
            <a:off x="6400800" y="4800600"/>
            <a:ext cx="1143000" cy="838200"/>
          </a:xfrm>
          <a:prstGeom prst="line">
            <a:avLst/>
          </a:prstGeom>
          <a:ln>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25" name="textruta 24"/>
          <p:cNvSpPr txBox="1"/>
          <p:nvPr/>
        </p:nvSpPr>
        <p:spPr>
          <a:xfrm>
            <a:off x="6705600" y="4844537"/>
            <a:ext cx="405918" cy="369332"/>
          </a:xfrm>
          <a:prstGeom prst="rect">
            <a:avLst/>
          </a:prstGeom>
          <a:noFill/>
        </p:spPr>
        <p:txBody>
          <a:bodyPr wrap="none" rtlCol="0">
            <a:spAutoFit/>
          </a:bodyPr>
          <a:lstStyle/>
          <a:p>
            <a:r>
              <a:rPr lang="sv-SE" dirty="0"/>
              <a:t>v</a:t>
            </a:r>
            <a:r>
              <a:rPr lang="sv-SE" dirty="0" smtClean="0"/>
              <a:t>1</a:t>
            </a:r>
            <a:endParaRPr lang="sv-SE" dirty="0"/>
          </a:p>
        </p:txBody>
      </p:sp>
      <p:sp>
        <p:nvSpPr>
          <p:cNvPr id="26" name="textruta 25"/>
          <p:cNvSpPr txBox="1"/>
          <p:nvPr/>
        </p:nvSpPr>
        <p:spPr>
          <a:xfrm>
            <a:off x="7637019" y="4519136"/>
            <a:ext cx="405918" cy="369332"/>
          </a:xfrm>
          <a:prstGeom prst="rect">
            <a:avLst/>
          </a:prstGeom>
          <a:noFill/>
        </p:spPr>
        <p:txBody>
          <a:bodyPr wrap="none" rtlCol="0">
            <a:spAutoFit/>
          </a:bodyPr>
          <a:lstStyle/>
          <a:p>
            <a:r>
              <a:rPr lang="sv-SE" dirty="0" smtClean="0"/>
              <a:t>v</a:t>
            </a:r>
            <a:r>
              <a:rPr lang="sv-SE" dirty="0"/>
              <a:t>2</a:t>
            </a:r>
          </a:p>
        </p:txBody>
      </p:sp>
      <p:cxnSp>
        <p:nvCxnSpPr>
          <p:cNvPr id="27" name="Rak 26"/>
          <p:cNvCxnSpPr/>
          <p:nvPr/>
        </p:nvCxnSpPr>
        <p:spPr>
          <a:xfrm>
            <a:off x="7391402" y="4648201"/>
            <a:ext cx="838198" cy="380999"/>
          </a:xfrm>
          <a:prstGeom prst="line">
            <a:avLst/>
          </a:prstGeom>
          <a:ln>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textruta 31"/>
          <p:cNvSpPr txBox="1"/>
          <p:nvPr/>
        </p:nvSpPr>
        <p:spPr>
          <a:xfrm>
            <a:off x="6984759" y="4278868"/>
            <a:ext cx="616237" cy="369332"/>
          </a:xfrm>
          <a:prstGeom prst="rect">
            <a:avLst/>
          </a:prstGeom>
          <a:noFill/>
        </p:spPr>
        <p:txBody>
          <a:bodyPr wrap="none" rtlCol="0">
            <a:spAutoFit/>
          </a:bodyPr>
          <a:lstStyle/>
          <a:p>
            <a:r>
              <a:rPr lang="sv-SE" dirty="0" smtClean="0"/>
              <a:t>(0,0)</a:t>
            </a:r>
            <a:endParaRPr lang="sv-SE" dirty="0"/>
          </a:p>
        </p:txBody>
      </p:sp>
      <p:graphicFrame>
        <p:nvGraphicFramePr>
          <p:cNvPr id="246790" name="Object 6"/>
          <p:cNvGraphicFramePr>
            <a:graphicFrameLocks noChangeAspect="1"/>
          </p:cNvGraphicFramePr>
          <p:nvPr>
            <p:extLst>
              <p:ext uri="{D42A27DB-BD31-4B8C-83A1-F6EECF244321}">
                <p14:modId xmlns:mc="http://schemas.openxmlformats.org/markup-compatibility/2006" xmlns:mv="urn:schemas-microsoft-com:mac:vml" xmlns:p14="http://schemas.microsoft.com/office/powerpoint/2010/main" xmlns="" val="944517325"/>
              </p:ext>
            </p:extLst>
          </p:nvPr>
        </p:nvGraphicFramePr>
        <p:xfrm>
          <a:off x="2120057" y="4077072"/>
          <a:ext cx="1720850" cy="661988"/>
        </p:xfrm>
        <a:graphic>
          <a:graphicData uri="http://schemas.openxmlformats.org/presentationml/2006/ole">
            <p:oleObj spid="_x0000_s36876" name="Equation" r:id="rId3" imgW="1142640" imgH="429480" progId="Equation.3">
              <p:embed/>
            </p:oleObj>
          </a:graphicData>
        </a:graphic>
      </p:graphicFrame>
      <p:cxnSp>
        <p:nvCxnSpPr>
          <p:cNvPr id="19" name="Rak 18"/>
          <p:cNvCxnSpPr/>
          <p:nvPr/>
        </p:nvCxnSpPr>
        <p:spPr>
          <a:xfrm rot="16200000" flipV="1">
            <a:off x="5182394" y="4420394"/>
            <a:ext cx="2132806" cy="60880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Rak 20"/>
          <p:cNvCxnSpPr/>
          <p:nvPr/>
        </p:nvCxnSpPr>
        <p:spPr>
          <a:xfrm flipV="1">
            <a:off x="5944396" y="3505200"/>
            <a:ext cx="685004" cy="153194"/>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Rak 22"/>
          <p:cNvCxnSpPr/>
          <p:nvPr/>
        </p:nvCxnSpPr>
        <p:spPr>
          <a:xfrm rot="16200000" flipV="1">
            <a:off x="5416031" y="4654038"/>
            <a:ext cx="1512339" cy="762000"/>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 name="Rak 27"/>
          <p:cNvCxnSpPr/>
          <p:nvPr/>
        </p:nvCxnSpPr>
        <p:spPr>
          <a:xfrm rot="10800000" flipV="1">
            <a:off x="6553201" y="5029200"/>
            <a:ext cx="1676401" cy="762000"/>
          </a:xfrm>
          <a:prstGeom prst="line">
            <a:avLst/>
          </a:prstGeom>
          <a:ln>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 val="56893994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67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1"/>
          </p:nvPr>
        </p:nvSpPr>
        <p:spPr>
          <a:xfrm>
            <a:off x="358775" y="3603624"/>
            <a:ext cx="4135438" cy="2906713"/>
          </a:xfrm>
        </p:spPr>
        <p:txBody>
          <a:bodyPr/>
          <a:lstStyle/>
          <a:p>
            <a:pPr>
              <a:buFontTx/>
              <a:buNone/>
            </a:pPr>
            <a:r>
              <a:rPr lang="sv-SE" sz="1800" dirty="0"/>
              <a:t> </a:t>
            </a:r>
          </a:p>
        </p:txBody>
      </p:sp>
      <p:sp>
        <p:nvSpPr>
          <p:cNvPr id="188421" name="Freeform 5"/>
          <p:cNvSpPr>
            <a:spLocks/>
          </p:cNvSpPr>
          <p:nvPr/>
        </p:nvSpPr>
        <p:spPr bwMode="auto">
          <a:xfrm>
            <a:off x="1101725" y="3602038"/>
            <a:ext cx="14288" cy="1587"/>
          </a:xfrm>
          <a:custGeom>
            <a:avLst/>
            <a:gdLst/>
            <a:ahLst/>
            <a:cxnLst>
              <a:cxn ang="0">
                <a:pos x="20" y="0"/>
              </a:cxn>
              <a:cxn ang="0">
                <a:pos x="0" y="0"/>
              </a:cxn>
              <a:cxn ang="0">
                <a:pos x="20" y="0"/>
              </a:cxn>
            </a:cxnLst>
            <a:rect l="0" t="0" r="r" b="b"/>
            <a:pathLst>
              <a:path w="20">
                <a:moveTo>
                  <a:pt x="20" y="0"/>
                </a:moveTo>
                <a:lnTo>
                  <a:pt x="0" y="0"/>
                </a:lnTo>
                <a:lnTo>
                  <a:pt x="20" y="0"/>
                </a:lnTo>
                <a:close/>
              </a:path>
            </a:pathLst>
          </a:custGeom>
          <a:solidFill>
            <a:schemeClr val="bg1"/>
          </a:solidFill>
          <a:ln w="9525">
            <a:noFill/>
            <a:round/>
            <a:headEnd/>
            <a:tailEnd/>
          </a:ln>
        </p:spPr>
        <p:txBody>
          <a:bodyPr>
            <a:prstTxWarp prst="textNoShape">
              <a:avLst/>
            </a:prstTxWarp>
          </a:bodyPr>
          <a:lstStyle/>
          <a:p>
            <a:endParaRPr lang="sv-SE"/>
          </a:p>
        </p:txBody>
      </p:sp>
      <p:sp>
        <p:nvSpPr>
          <p:cNvPr id="188422" name="Oval 6"/>
          <p:cNvSpPr>
            <a:spLocks noChangeArrowheads="1"/>
          </p:cNvSpPr>
          <p:nvPr/>
        </p:nvSpPr>
        <p:spPr bwMode="auto">
          <a:xfrm>
            <a:off x="1900238" y="1550988"/>
            <a:ext cx="1493837" cy="1955800"/>
          </a:xfrm>
          <a:prstGeom prst="ellipse">
            <a:avLst/>
          </a:prstGeom>
          <a:noFill/>
          <a:ln w="9525">
            <a:noFill/>
            <a:round/>
            <a:headEnd/>
            <a:tailEnd/>
          </a:ln>
          <a:effectLst/>
        </p:spPr>
        <p:txBody>
          <a:bodyPr wrap="none" lIns="90488" tIns="44450" rIns="90488" bIns="44450" anchor="ctr">
            <a:prstTxWarp prst="textNoShape">
              <a:avLst/>
            </a:prstTxWarp>
          </a:bodyPr>
          <a:lstStyle/>
          <a:p>
            <a:endParaRPr lang="sv-SE"/>
          </a:p>
        </p:txBody>
      </p:sp>
      <p:sp>
        <p:nvSpPr>
          <p:cNvPr id="188435" name="Line 19"/>
          <p:cNvSpPr>
            <a:spLocks noChangeShapeType="1"/>
          </p:cNvSpPr>
          <p:nvPr/>
        </p:nvSpPr>
        <p:spPr bwMode="auto">
          <a:xfrm>
            <a:off x="3287713" y="1574800"/>
            <a:ext cx="3751262" cy="3263900"/>
          </a:xfrm>
          <a:prstGeom prst="line">
            <a:avLst/>
          </a:prstGeom>
          <a:noFill/>
          <a:ln w="38100">
            <a:solidFill>
              <a:schemeClr val="tx1"/>
            </a:solidFill>
            <a:round/>
            <a:headEnd/>
            <a:tailEnd/>
          </a:ln>
          <a:effectLst/>
        </p:spPr>
        <p:txBody>
          <a:bodyPr lIns="90488" tIns="44450" rIns="90488" bIns="44450">
            <a:prstTxWarp prst="textNoShape">
              <a:avLst/>
            </a:prstTxWarp>
          </a:bodyPr>
          <a:lstStyle/>
          <a:p>
            <a:endParaRPr lang="sv-SE"/>
          </a:p>
        </p:txBody>
      </p:sp>
      <p:sp>
        <p:nvSpPr>
          <p:cNvPr id="188436" name="Text Box 20"/>
          <p:cNvSpPr txBox="1">
            <a:spLocks noChangeArrowheads="1"/>
          </p:cNvSpPr>
          <p:nvPr/>
        </p:nvSpPr>
        <p:spPr bwMode="auto">
          <a:xfrm>
            <a:off x="3641725" y="1477963"/>
            <a:ext cx="942975"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Utanför</a:t>
            </a:r>
          </a:p>
        </p:txBody>
      </p:sp>
      <p:sp>
        <p:nvSpPr>
          <p:cNvPr id="188437" name="Text Box 21"/>
          <p:cNvSpPr txBox="1">
            <a:spLocks noChangeArrowheads="1"/>
          </p:cNvSpPr>
          <p:nvPr/>
        </p:nvSpPr>
        <p:spPr bwMode="auto">
          <a:xfrm>
            <a:off x="2149475" y="1824038"/>
            <a:ext cx="1057275"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Innanför</a:t>
            </a:r>
          </a:p>
        </p:txBody>
      </p:sp>
      <p:sp>
        <p:nvSpPr>
          <p:cNvPr id="188438" name="Line 22"/>
          <p:cNvSpPr>
            <a:spLocks noChangeShapeType="1"/>
          </p:cNvSpPr>
          <p:nvPr/>
        </p:nvSpPr>
        <p:spPr bwMode="auto">
          <a:xfrm flipV="1">
            <a:off x="2457450" y="2967038"/>
            <a:ext cx="3389313" cy="285750"/>
          </a:xfrm>
          <a:prstGeom prst="line">
            <a:avLst/>
          </a:prstGeom>
          <a:noFill/>
          <a:ln w="38100">
            <a:solidFill>
              <a:srgbClr val="FF0000"/>
            </a:solidFill>
            <a:prstDash val="sysDot"/>
            <a:round/>
            <a:headEnd/>
            <a:tailEnd/>
          </a:ln>
          <a:effectLst/>
        </p:spPr>
        <p:txBody>
          <a:bodyPr lIns="90488" tIns="44450" rIns="90488" bIns="44450">
            <a:prstTxWarp prst="textNoShape">
              <a:avLst/>
            </a:prstTxWarp>
          </a:bodyPr>
          <a:lstStyle/>
          <a:p>
            <a:endParaRPr lang="sv-SE"/>
          </a:p>
        </p:txBody>
      </p:sp>
      <p:sp>
        <p:nvSpPr>
          <p:cNvPr id="188440" name="Text Box 24"/>
          <p:cNvSpPr txBox="1">
            <a:spLocks noChangeArrowheads="1"/>
          </p:cNvSpPr>
          <p:nvPr/>
        </p:nvSpPr>
        <p:spPr bwMode="auto">
          <a:xfrm>
            <a:off x="3306763" y="3190875"/>
            <a:ext cx="785812"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Stråle</a:t>
            </a:r>
          </a:p>
        </p:txBody>
      </p:sp>
      <p:sp>
        <p:nvSpPr>
          <p:cNvPr id="188441" name="Oval 25"/>
          <p:cNvSpPr>
            <a:spLocks noChangeArrowheads="1"/>
          </p:cNvSpPr>
          <p:nvPr/>
        </p:nvSpPr>
        <p:spPr bwMode="auto">
          <a:xfrm>
            <a:off x="3195638" y="1490663"/>
            <a:ext cx="88900" cy="88900"/>
          </a:xfrm>
          <a:prstGeom prst="ellipse">
            <a:avLst/>
          </a:prstGeom>
          <a:noFill/>
          <a:ln w="38100">
            <a:solidFill>
              <a:schemeClr val="tx1"/>
            </a:solidFill>
            <a:round/>
            <a:headEnd/>
            <a:tailEnd/>
          </a:ln>
          <a:effectLst/>
        </p:spPr>
        <p:txBody>
          <a:bodyPr wrap="none" lIns="90488" tIns="44450" rIns="90488" bIns="44450" anchor="ctr">
            <a:prstTxWarp prst="textNoShape">
              <a:avLst/>
            </a:prstTxWarp>
          </a:bodyPr>
          <a:lstStyle/>
          <a:p>
            <a:endParaRPr lang="sv-SE"/>
          </a:p>
        </p:txBody>
      </p:sp>
      <p:sp>
        <p:nvSpPr>
          <p:cNvPr id="188444" name="Oval 28"/>
          <p:cNvSpPr>
            <a:spLocks noChangeArrowheads="1"/>
          </p:cNvSpPr>
          <p:nvPr/>
        </p:nvSpPr>
        <p:spPr bwMode="auto">
          <a:xfrm>
            <a:off x="6996113" y="4813300"/>
            <a:ext cx="88900" cy="88900"/>
          </a:xfrm>
          <a:prstGeom prst="ellipse">
            <a:avLst/>
          </a:prstGeom>
          <a:noFill/>
          <a:ln w="38100">
            <a:solidFill>
              <a:schemeClr val="tx1"/>
            </a:solidFill>
            <a:round/>
            <a:headEnd/>
            <a:tailEnd/>
          </a:ln>
          <a:effectLst/>
        </p:spPr>
        <p:txBody>
          <a:bodyPr wrap="none" lIns="90488" tIns="44450" rIns="90488" bIns="44450" anchor="ctr">
            <a:prstTxWarp prst="textNoShape">
              <a:avLst/>
            </a:prstTxWarp>
          </a:bodyPr>
          <a:lstStyle/>
          <a:p>
            <a:endParaRPr lang="sv-SE"/>
          </a:p>
        </p:txBody>
      </p:sp>
      <p:sp>
        <p:nvSpPr>
          <p:cNvPr id="188445" name="Text Box 29"/>
          <p:cNvSpPr txBox="1">
            <a:spLocks noChangeArrowheads="1"/>
          </p:cNvSpPr>
          <p:nvPr/>
        </p:nvSpPr>
        <p:spPr bwMode="auto">
          <a:xfrm>
            <a:off x="4191000" y="2022475"/>
            <a:ext cx="1433513"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Polygonkant</a:t>
            </a:r>
          </a:p>
        </p:txBody>
      </p:sp>
      <p:sp>
        <p:nvSpPr>
          <p:cNvPr id="188446" name="Text Box 30"/>
          <p:cNvSpPr txBox="1">
            <a:spLocks noChangeArrowheads="1"/>
          </p:cNvSpPr>
          <p:nvPr/>
        </p:nvSpPr>
        <p:spPr bwMode="auto">
          <a:xfrm>
            <a:off x="7069138" y="4822825"/>
            <a:ext cx="37941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v1</a:t>
            </a:r>
            <a:endParaRPr lang="sv-SE" sz="1600" baseline="0" dirty="0"/>
          </a:p>
        </p:txBody>
      </p:sp>
      <p:sp>
        <p:nvSpPr>
          <p:cNvPr id="188451" name="Line 35"/>
          <p:cNvSpPr>
            <a:spLocks noChangeShapeType="1"/>
          </p:cNvSpPr>
          <p:nvPr/>
        </p:nvSpPr>
        <p:spPr bwMode="auto">
          <a:xfrm flipH="1" flipV="1">
            <a:off x="5778500" y="2967037"/>
            <a:ext cx="1260476" cy="1887537"/>
          </a:xfrm>
          <a:prstGeom prst="line">
            <a:avLst/>
          </a:prstGeom>
          <a:noFill/>
          <a:ln w="38100">
            <a:solidFill>
              <a:schemeClr val="accent1">
                <a:lumMod val="60000"/>
                <a:lumOff val="40000"/>
              </a:schemeClr>
            </a:solidFill>
            <a:round/>
            <a:headEnd/>
            <a:tailEnd type="triangle" w="med" len="med"/>
          </a:ln>
          <a:effectLst/>
        </p:spPr>
        <p:txBody>
          <a:bodyPr lIns="90488" tIns="44450" rIns="90488" bIns="44450">
            <a:prstTxWarp prst="textNoShape">
              <a:avLst/>
            </a:prstTxWarp>
          </a:bodyPr>
          <a:lstStyle/>
          <a:p>
            <a:endParaRPr lang="sv-SE"/>
          </a:p>
        </p:txBody>
      </p:sp>
      <p:sp>
        <p:nvSpPr>
          <p:cNvPr id="188456" name="Text Box 40"/>
          <p:cNvSpPr txBox="1">
            <a:spLocks noChangeArrowheads="1"/>
          </p:cNvSpPr>
          <p:nvPr/>
        </p:nvSpPr>
        <p:spPr bwMode="auto">
          <a:xfrm>
            <a:off x="5268913" y="3040063"/>
            <a:ext cx="182743" cy="39754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endParaRPr lang="sv-SE" sz="2000" i="1" baseline="0" dirty="0">
              <a:latin typeface="Times New Roman" pitchFamily="-101" charset="0"/>
            </a:endParaRPr>
          </a:p>
        </p:txBody>
      </p:sp>
      <p:sp>
        <p:nvSpPr>
          <p:cNvPr id="188453" name="Line 37"/>
          <p:cNvSpPr>
            <a:spLocks noChangeShapeType="1"/>
          </p:cNvSpPr>
          <p:nvPr/>
        </p:nvSpPr>
        <p:spPr bwMode="auto">
          <a:xfrm flipH="1" flipV="1">
            <a:off x="4190999" y="3124199"/>
            <a:ext cx="2805112" cy="1730375"/>
          </a:xfrm>
          <a:prstGeom prst="line">
            <a:avLst/>
          </a:prstGeom>
          <a:noFill/>
          <a:ln w="38100">
            <a:solidFill>
              <a:srgbClr val="0000FF"/>
            </a:solidFill>
            <a:round/>
            <a:headEnd/>
            <a:tailEnd type="triangle" w="med" len="med"/>
          </a:ln>
          <a:effectLst/>
        </p:spPr>
        <p:txBody>
          <a:bodyPr lIns="90488" tIns="44450" rIns="90488" bIns="44450">
            <a:prstTxWarp prst="textNoShape">
              <a:avLst/>
            </a:prstTxWarp>
          </a:bodyPr>
          <a:lstStyle/>
          <a:p>
            <a:endParaRPr lang="sv-SE"/>
          </a:p>
        </p:txBody>
      </p:sp>
      <p:sp>
        <p:nvSpPr>
          <p:cNvPr id="188461" name="Line 45"/>
          <p:cNvSpPr>
            <a:spLocks noChangeShapeType="1"/>
          </p:cNvSpPr>
          <p:nvPr/>
        </p:nvSpPr>
        <p:spPr bwMode="auto">
          <a:xfrm flipV="1">
            <a:off x="2643188" y="3201988"/>
            <a:ext cx="460375" cy="42862"/>
          </a:xfrm>
          <a:prstGeom prst="line">
            <a:avLst/>
          </a:prstGeom>
          <a:noFill/>
          <a:ln w="38100">
            <a:solidFill>
              <a:schemeClr val="tx1"/>
            </a:solidFill>
            <a:round/>
            <a:headEnd/>
            <a:tailEnd type="triangle" w="med" len="med"/>
          </a:ln>
          <a:effectLst/>
        </p:spPr>
        <p:txBody>
          <a:bodyPr lIns="90488" tIns="44450" rIns="90488" bIns="44450">
            <a:prstTxWarp prst="textNoShape">
              <a:avLst/>
            </a:prstTxWarp>
          </a:bodyPr>
          <a:lstStyle/>
          <a:p>
            <a:endParaRPr lang="sv-SE"/>
          </a:p>
        </p:txBody>
      </p:sp>
      <p:sp>
        <p:nvSpPr>
          <p:cNvPr id="188462" name="Text Box 46"/>
          <p:cNvSpPr txBox="1">
            <a:spLocks noChangeArrowheads="1"/>
          </p:cNvSpPr>
          <p:nvPr/>
        </p:nvSpPr>
        <p:spPr bwMode="auto">
          <a:xfrm>
            <a:off x="2644775" y="2762250"/>
            <a:ext cx="293688" cy="393700"/>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2000" i="1" baseline="0">
                <a:latin typeface="Times New Roman" pitchFamily="-101" charset="0"/>
              </a:rPr>
              <a:t>c</a:t>
            </a:r>
          </a:p>
        </p:txBody>
      </p:sp>
      <p:sp>
        <p:nvSpPr>
          <p:cNvPr id="188472" name="Line 56"/>
          <p:cNvSpPr>
            <a:spLocks noChangeShapeType="1"/>
          </p:cNvSpPr>
          <p:nvPr/>
        </p:nvSpPr>
        <p:spPr bwMode="auto">
          <a:xfrm flipH="1">
            <a:off x="6705600" y="4905375"/>
            <a:ext cx="342900" cy="1190625"/>
          </a:xfrm>
          <a:prstGeom prst="line">
            <a:avLst/>
          </a:prstGeom>
          <a:noFill/>
          <a:ln w="38100">
            <a:solidFill>
              <a:schemeClr val="tx1"/>
            </a:solidFill>
            <a:prstDash val="lgDash"/>
            <a:round/>
            <a:headEnd/>
            <a:tailEnd/>
          </a:ln>
          <a:effectLst/>
        </p:spPr>
        <p:txBody>
          <a:bodyPr lIns="90488" tIns="44450" rIns="90488" bIns="44450">
            <a:prstTxWarp prst="textNoShape">
              <a:avLst/>
            </a:prstTxWarp>
          </a:bodyPr>
          <a:lstStyle/>
          <a:p>
            <a:endParaRPr lang="sv-SE" dirty="0"/>
          </a:p>
        </p:txBody>
      </p:sp>
      <p:sp>
        <p:nvSpPr>
          <p:cNvPr id="188473" name="Line 57"/>
          <p:cNvSpPr>
            <a:spLocks noChangeShapeType="1"/>
          </p:cNvSpPr>
          <p:nvPr/>
        </p:nvSpPr>
        <p:spPr bwMode="auto">
          <a:xfrm flipH="1">
            <a:off x="1225550" y="1568450"/>
            <a:ext cx="2000250" cy="361950"/>
          </a:xfrm>
          <a:prstGeom prst="line">
            <a:avLst/>
          </a:prstGeom>
          <a:noFill/>
          <a:ln w="38100">
            <a:solidFill>
              <a:schemeClr val="tx1"/>
            </a:solidFill>
            <a:prstDash val="lgDash"/>
            <a:round/>
            <a:headEnd/>
            <a:tailEnd/>
          </a:ln>
          <a:effectLst/>
        </p:spPr>
        <p:txBody>
          <a:bodyPr lIns="90488" tIns="44450" rIns="90488" bIns="44450">
            <a:prstTxWarp prst="textNoShape">
              <a:avLst/>
            </a:prstTxWarp>
          </a:bodyPr>
          <a:lstStyle/>
          <a:p>
            <a:endParaRPr lang="sv-SE"/>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noProof="0" dirty="0" smtClean="0">
                <a:solidFill>
                  <a:schemeClr val="tx2"/>
                </a:solidFill>
                <a:effectLst>
                  <a:outerShdw blurRad="38100" dist="38100" dir="2700000" algn="tl">
                    <a:srgbClr val="DDDDDD"/>
                  </a:outerShdw>
                </a:effectLst>
                <a:latin typeface="+mj-lt"/>
                <a:ea typeface="+mj-ea"/>
                <a:cs typeface="+mj-cs"/>
              </a:rPr>
              <a:t>Detektion av kant, 1</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48" name="Text Box 30"/>
          <p:cNvSpPr txBox="1">
            <a:spLocks noChangeArrowheads="1"/>
          </p:cNvSpPr>
          <p:nvPr/>
        </p:nvSpPr>
        <p:spPr bwMode="auto">
          <a:xfrm>
            <a:off x="2897188" y="1264211"/>
            <a:ext cx="37941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v2</a:t>
            </a:r>
            <a:endParaRPr lang="sv-SE" sz="1600" baseline="0" dirty="0"/>
          </a:p>
        </p:txBody>
      </p:sp>
      <p:sp>
        <p:nvSpPr>
          <p:cNvPr id="66" name="textruta 65"/>
          <p:cNvSpPr txBox="1"/>
          <p:nvPr/>
        </p:nvSpPr>
        <p:spPr>
          <a:xfrm>
            <a:off x="358775" y="3810000"/>
            <a:ext cx="5843555" cy="1477328"/>
          </a:xfrm>
          <a:prstGeom prst="rect">
            <a:avLst/>
          </a:prstGeom>
          <a:noFill/>
        </p:spPr>
        <p:txBody>
          <a:bodyPr wrap="none" rtlCol="0">
            <a:spAutoFit/>
          </a:bodyPr>
          <a:lstStyle/>
          <a:p>
            <a:r>
              <a:rPr lang="sv-SE" dirty="0" smtClean="0"/>
              <a:t>Den röda strålen visar förflyttningen av r.</a:t>
            </a:r>
          </a:p>
          <a:p>
            <a:r>
              <a:rPr lang="sv-SE" dirty="0" smtClean="0"/>
              <a:t>Istället för att passera polygonens </a:t>
            </a:r>
          </a:p>
          <a:p>
            <a:r>
              <a:rPr lang="sv-SE" dirty="0"/>
              <a:t>k</a:t>
            </a:r>
            <a:r>
              <a:rPr lang="sv-SE" dirty="0" smtClean="0"/>
              <a:t>ant ska strålen reflekteras.</a:t>
            </a:r>
          </a:p>
          <a:p>
            <a:r>
              <a:rPr lang="sv-SE" dirty="0" smtClean="0"/>
              <a:t>För att hitta punkten där detta sker kan en vektor användas</a:t>
            </a:r>
          </a:p>
          <a:p>
            <a:r>
              <a:rPr lang="sv-SE" dirty="0"/>
              <a:t>s</a:t>
            </a:r>
            <a:r>
              <a:rPr lang="sv-SE" dirty="0" smtClean="0"/>
              <a:t>om utgår från polygonens hörn, i figuren utgående från v1. </a:t>
            </a:r>
            <a:endParaRPr lang="sv-SE" dirty="0"/>
          </a:p>
        </p:txBody>
      </p:sp>
      <p:sp>
        <p:nvSpPr>
          <p:cNvPr id="67" name="Text Box 30"/>
          <p:cNvSpPr txBox="1">
            <a:spLocks noChangeArrowheads="1"/>
          </p:cNvSpPr>
          <p:nvPr/>
        </p:nvSpPr>
        <p:spPr bwMode="auto">
          <a:xfrm>
            <a:off x="3811587" y="2704074"/>
            <a:ext cx="35827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r1</a:t>
            </a:r>
            <a:endParaRPr lang="sv-SE" sz="1600" baseline="0" dirty="0"/>
          </a:p>
        </p:txBody>
      </p:sp>
      <p:sp>
        <p:nvSpPr>
          <p:cNvPr id="68" name="Text Box 30"/>
          <p:cNvSpPr txBox="1">
            <a:spLocks noChangeArrowheads="1"/>
          </p:cNvSpPr>
          <p:nvPr/>
        </p:nvSpPr>
        <p:spPr bwMode="auto">
          <a:xfrm>
            <a:off x="5599364" y="2520485"/>
            <a:ext cx="35827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r2</a:t>
            </a:r>
            <a:endParaRPr lang="sv-SE" sz="1600" baseline="0" dirty="0"/>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1"/>
          </p:nvPr>
        </p:nvSpPr>
        <p:spPr>
          <a:xfrm>
            <a:off x="358775" y="1200150"/>
            <a:ext cx="4135438" cy="5310188"/>
          </a:xfrm>
        </p:spPr>
        <p:txBody>
          <a:bodyPr/>
          <a:lstStyle/>
          <a:p>
            <a:pPr>
              <a:buFontTx/>
              <a:buNone/>
            </a:pPr>
            <a:r>
              <a:rPr lang="sv-SE" sz="1800"/>
              <a:t> </a:t>
            </a:r>
          </a:p>
        </p:txBody>
      </p:sp>
      <p:sp>
        <p:nvSpPr>
          <p:cNvPr id="188421" name="Freeform 5"/>
          <p:cNvSpPr>
            <a:spLocks/>
          </p:cNvSpPr>
          <p:nvPr/>
        </p:nvSpPr>
        <p:spPr bwMode="auto">
          <a:xfrm>
            <a:off x="1101725" y="3602038"/>
            <a:ext cx="14288" cy="1587"/>
          </a:xfrm>
          <a:custGeom>
            <a:avLst/>
            <a:gdLst/>
            <a:ahLst/>
            <a:cxnLst>
              <a:cxn ang="0">
                <a:pos x="20" y="0"/>
              </a:cxn>
              <a:cxn ang="0">
                <a:pos x="0" y="0"/>
              </a:cxn>
              <a:cxn ang="0">
                <a:pos x="20" y="0"/>
              </a:cxn>
            </a:cxnLst>
            <a:rect l="0" t="0" r="r" b="b"/>
            <a:pathLst>
              <a:path w="20">
                <a:moveTo>
                  <a:pt x="20" y="0"/>
                </a:moveTo>
                <a:lnTo>
                  <a:pt x="0" y="0"/>
                </a:lnTo>
                <a:lnTo>
                  <a:pt x="20" y="0"/>
                </a:lnTo>
                <a:close/>
              </a:path>
            </a:pathLst>
          </a:custGeom>
          <a:solidFill>
            <a:schemeClr val="bg1"/>
          </a:solidFill>
          <a:ln w="9525">
            <a:noFill/>
            <a:round/>
            <a:headEnd/>
            <a:tailEnd/>
          </a:ln>
        </p:spPr>
        <p:txBody>
          <a:bodyPr>
            <a:prstTxWarp prst="textNoShape">
              <a:avLst/>
            </a:prstTxWarp>
          </a:bodyPr>
          <a:lstStyle/>
          <a:p>
            <a:endParaRPr lang="sv-SE"/>
          </a:p>
        </p:txBody>
      </p:sp>
      <p:sp>
        <p:nvSpPr>
          <p:cNvPr id="188422" name="Oval 6"/>
          <p:cNvSpPr>
            <a:spLocks noChangeArrowheads="1"/>
          </p:cNvSpPr>
          <p:nvPr/>
        </p:nvSpPr>
        <p:spPr bwMode="auto">
          <a:xfrm>
            <a:off x="1900238" y="1550988"/>
            <a:ext cx="1493837" cy="1955800"/>
          </a:xfrm>
          <a:prstGeom prst="ellipse">
            <a:avLst/>
          </a:prstGeom>
          <a:noFill/>
          <a:ln w="9525">
            <a:noFill/>
            <a:round/>
            <a:headEnd/>
            <a:tailEnd/>
          </a:ln>
          <a:effectLst/>
        </p:spPr>
        <p:txBody>
          <a:bodyPr wrap="none" lIns="90488" tIns="44450" rIns="90488" bIns="44450" anchor="ctr">
            <a:prstTxWarp prst="textNoShape">
              <a:avLst/>
            </a:prstTxWarp>
          </a:bodyPr>
          <a:lstStyle/>
          <a:p>
            <a:endParaRPr lang="sv-SE"/>
          </a:p>
        </p:txBody>
      </p:sp>
      <p:sp>
        <p:nvSpPr>
          <p:cNvPr id="188435" name="Line 19"/>
          <p:cNvSpPr>
            <a:spLocks noChangeShapeType="1"/>
          </p:cNvSpPr>
          <p:nvPr/>
        </p:nvSpPr>
        <p:spPr bwMode="auto">
          <a:xfrm>
            <a:off x="3287713" y="1574800"/>
            <a:ext cx="3751262" cy="3263900"/>
          </a:xfrm>
          <a:prstGeom prst="line">
            <a:avLst/>
          </a:prstGeom>
          <a:noFill/>
          <a:ln w="38100">
            <a:solidFill>
              <a:schemeClr val="tx1"/>
            </a:solidFill>
            <a:round/>
            <a:headEnd/>
            <a:tailEnd/>
          </a:ln>
          <a:effectLst/>
        </p:spPr>
        <p:txBody>
          <a:bodyPr lIns="90488" tIns="44450" rIns="90488" bIns="44450">
            <a:prstTxWarp prst="textNoShape">
              <a:avLst/>
            </a:prstTxWarp>
          </a:bodyPr>
          <a:lstStyle/>
          <a:p>
            <a:endParaRPr lang="sv-SE"/>
          </a:p>
        </p:txBody>
      </p:sp>
      <p:sp>
        <p:nvSpPr>
          <p:cNvPr id="188436" name="Text Box 20"/>
          <p:cNvSpPr txBox="1">
            <a:spLocks noChangeArrowheads="1"/>
          </p:cNvSpPr>
          <p:nvPr/>
        </p:nvSpPr>
        <p:spPr bwMode="auto">
          <a:xfrm>
            <a:off x="3641725" y="1477963"/>
            <a:ext cx="942975"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Utanför</a:t>
            </a:r>
          </a:p>
        </p:txBody>
      </p:sp>
      <p:sp>
        <p:nvSpPr>
          <p:cNvPr id="188437" name="Text Box 21"/>
          <p:cNvSpPr txBox="1">
            <a:spLocks noChangeArrowheads="1"/>
          </p:cNvSpPr>
          <p:nvPr/>
        </p:nvSpPr>
        <p:spPr bwMode="auto">
          <a:xfrm>
            <a:off x="2149475" y="1824038"/>
            <a:ext cx="1057275"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Innanför</a:t>
            </a:r>
          </a:p>
        </p:txBody>
      </p:sp>
      <p:sp>
        <p:nvSpPr>
          <p:cNvPr id="188438" name="Line 22"/>
          <p:cNvSpPr>
            <a:spLocks noChangeShapeType="1"/>
          </p:cNvSpPr>
          <p:nvPr/>
        </p:nvSpPr>
        <p:spPr bwMode="auto">
          <a:xfrm flipV="1">
            <a:off x="2457450" y="2967038"/>
            <a:ext cx="3389313" cy="285750"/>
          </a:xfrm>
          <a:prstGeom prst="line">
            <a:avLst/>
          </a:prstGeom>
          <a:noFill/>
          <a:ln w="38100">
            <a:solidFill>
              <a:srgbClr val="FF0000"/>
            </a:solidFill>
            <a:prstDash val="sysDot"/>
            <a:round/>
            <a:headEnd/>
            <a:tailEnd/>
          </a:ln>
          <a:effectLst/>
        </p:spPr>
        <p:txBody>
          <a:bodyPr lIns="90488" tIns="44450" rIns="90488" bIns="44450">
            <a:prstTxWarp prst="textNoShape">
              <a:avLst/>
            </a:prstTxWarp>
          </a:bodyPr>
          <a:lstStyle/>
          <a:p>
            <a:endParaRPr lang="sv-SE"/>
          </a:p>
        </p:txBody>
      </p:sp>
      <p:sp>
        <p:nvSpPr>
          <p:cNvPr id="188440" name="Text Box 24"/>
          <p:cNvSpPr txBox="1">
            <a:spLocks noChangeArrowheads="1"/>
          </p:cNvSpPr>
          <p:nvPr/>
        </p:nvSpPr>
        <p:spPr bwMode="auto">
          <a:xfrm>
            <a:off x="3306763" y="3190875"/>
            <a:ext cx="785812"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Stråle</a:t>
            </a:r>
          </a:p>
        </p:txBody>
      </p:sp>
      <p:sp>
        <p:nvSpPr>
          <p:cNvPr id="188441" name="Oval 25"/>
          <p:cNvSpPr>
            <a:spLocks noChangeArrowheads="1"/>
          </p:cNvSpPr>
          <p:nvPr/>
        </p:nvSpPr>
        <p:spPr bwMode="auto">
          <a:xfrm>
            <a:off x="3195638" y="1490663"/>
            <a:ext cx="88900" cy="88900"/>
          </a:xfrm>
          <a:prstGeom prst="ellipse">
            <a:avLst/>
          </a:prstGeom>
          <a:noFill/>
          <a:ln w="38100">
            <a:solidFill>
              <a:schemeClr val="tx1"/>
            </a:solidFill>
            <a:round/>
            <a:headEnd/>
            <a:tailEnd/>
          </a:ln>
          <a:effectLst/>
        </p:spPr>
        <p:txBody>
          <a:bodyPr wrap="none" lIns="90488" tIns="44450" rIns="90488" bIns="44450" anchor="ctr">
            <a:prstTxWarp prst="textNoShape">
              <a:avLst/>
            </a:prstTxWarp>
          </a:bodyPr>
          <a:lstStyle/>
          <a:p>
            <a:endParaRPr lang="sv-SE"/>
          </a:p>
        </p:txBody>
      </p:sp>
      <p:sp>
        <p:nvSpPr>
          <p:cNvPr id="188444" name="Oval 28"/>
          <p:cNvSpPr>
            <a:spLocks noChangeArrowheads="1"/>
          </p:cNvSpPr>
          <p:nvPr/>
        </p:nvSpPr>
        <p:spPr bwMode="auto">
          <a:xfrm>
            <a:off x="6996113" y="4813300"/>
            <a:ext cx="88900" cy="88900"/>
          </a:xfrm>
          <a:prstGeom prst="ellipse">
            <a:avLst/>
          </a:prstGeom>
          <a:noFill/>
          <a:ln w="38100">
            <a:solidFill>
              <a:schemeClr val="tx1"/>
            </a:solidFill>
            <a:round/>
            <a:headEnd/>
            <a:tailEnd/>
          </a:ln>
          <a:effectLst/>
        </p:spPr>
        <p:txBody>
          <a:bodyPr wrap="none" lIns="90488" tIns="44450" rIns="90488" bIns="44450" anchor="ctr">
            <a:prstTxWarp prst="textNoShape">
              <a:avLst/>
            </a:prstTxWarp>
          </a:bodyPr>
          <a:lstStyle/>
          <a:p>
            <a:endParaRPr lang="sv-SE"/>
          </a:p>
        </p:txBody>
      </p:sp>
      <p:sp>
        <p:nvSpPr>
          <p:cNvPr id="188445" name="Text Box 29"/>
          <p:cNvSpPr txBox="1">
            <a:spLocks noChangeArrowheads="1"/>
          </p:cNvSpPr>
          <p:nvPr/>
        </p:nvSpPr>
        <p:spPr bwMode="auto">
          <a:xfrm>
            <a:off x="4191000" y="2022475"/>
            <a:ext cx="1433513"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Polygonkant</a:t>
            </a:r>
          </a:p>
        </p:txBody>
      </p:sp>
      <p:sp>
        <p:nvSpPr>
          <p:cNvPr id="188446" name="Text Box 30"/>
          <p:cNvSpPr txBox="1">
            <a:spLocks noChangeArrowheads="1"/>
          </p:cNvSpPr>
          <p:nvPr/>
        </p:nvSpPr>
        <p:spPr bwMode="auto">
          <a:xfrm>
            <a:off x="7069138" y="4822825"/>
            <a:ext cx="37941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v1</a:t>
            </a:r>
            <a:endParaRPr lang="sv-SE" sz="1600" baseline="0" dirty="0"/>
          </a:p>
        </p:txBody>
      </p:sp>
      <p:sp>
        <p:nvSpPr>
          <p:cNvPr id="188449" name="Line 33"/>
          <p:cNvSpPr>
            <a:spLocks noChangeShapeType="1"/>
          </p:cNvSpPr>
          <p:nvPr/>
        </p:nvSpPr>
        <p:spPr bwMode="auto">
          <a:xfrm flipH="1">
            <a:off x="5962650" y="4854574"/>
            <a:ext cx="1084263" cy="1470025"/>
          </a:xfrm>
          <a:prstGeom prst="line">
            <a:avLst/>
          </a:prstGeom>
          <a:noFill/>
          <a:ln w="38100">
            <a:solidFill>
              <a:srgbClr val="008000"/>
            </a:solidFill>
            <a:round/>
            <a:headEnd/>
            <a:tailEnd type="triangle" w="med" len="med"/>
          </a:ln>
          <a:effectLst/>
        </p:spPr>
        <p:txBody>
          <a:bodyPr lIns="90488" tIns="44450" rIns="90488" bIns="44450">
            <a:prstTxWarp prst="textNoShape">
              <a:avLst/>
            </a:prstTxWarp>
          </a:bodyPr>
          <a:lstStyle/>
          <a:p>
            <a:endParaRPr lang="sv-SE"/>
          </a:p>
        </p:txBody>
      </p:sp>
      <p:sp>
        <p:nvSpPr>
          <p:cNvPr id="188450" name="Text Box 34"/>
          <p:cNvSpPr txBox="1">
            <a:spLocks noChangeArrowheads="1"/>
          </p:cNvSpPr>
          <p:nvPr/>
        </p:nvSpPr>
        <p:spPr bwMode="auto">
          <a:xfrm>
            <a:off x="4724400" y="5683811"/>
            <a:ext cx="1500006"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baseline="0" dirty="0" smtClean="0"/>
              <a:t>Kantnormal, n1</a:t>
            </a:r>
            <a:endParaRPr lang="sv-SE" sz="1600" baseline="0" dirty="0"/>
          </a:p>
        </p:txBody>
      </p:sp>
      <p:sp>
        <p:nvSpPr>
          <p:cNvPr id="188451" name="Line 35"/>
          <p:cNvSpPr>
            <a:spLocks noChangeShapeType="1"/>
          </p:cNvSpPr>
          <p:nvPr/>
        </p:nvSpPr>
        <p:spPr bwMode="auto">
          <a:xfrm flipH="1" flipV="1">
            <a:off x="5778500" y="2967037"/>
            <a:ext cx="1260476" cy="1887537"/>
          </a:xfrm>
          <a:prstGeom prst="line">
            <a:avLst/>
          </a:prstGeom>
          <a:noFill/>
          <a:ln w="38100">
            <a:solidFill>
              <a:schemeClr val="accent1">
                <a:lumMod val="60000"/>
                <a:lumOff val="40000"/>
              </a:schemeClr>
            </a:solidFill>
            <a:round/>
            <a:headEnd/>
            <a:tailEnd type="triangle" w="med" len="med"/>
          </a:ln>
          <a:effectLst/>
        </p:spPr>
        <p:txBody>
          <a:bodyPr lIns="90488" tIns="44450" rIns="90488" bIns="44450">
            <a:prstTxWarp prst="textNoShape">
              <a:avLst/>
            </a:prstTxWarp>
          </a:bodyPr>
          <a:lstStyle/>
          <a:p>
            <a:endParaRPr lang="sv-SE"/>
          </a:p>
        </p:txBody>
      </p:sp>
      <p:sp>
        <p:nvSpPr>
          <p:cNvPr id="188456" name="Text Box 40"/>
          <p:cNvSpPr txBox="1">
            <a:spLocks noChangeArrowheads="1"/>
          </p:cNvSpPr>
          <p:nvPr/>
        </p:nvSpPr>
        <p:spPr bwMode="auto">
          <a:xfrm>
            <a:off x="5268913" y="3040063"/>
            <a:ext cx="182743" cy="39754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endParaRPr lang="sv-SE" sz="2000" i="1" baseline="0" dirty="0">
              <a:latin typeface="Times New Roman" pitchFamily="-101" charset="0"/>
            </a:endParaRPr>
          </a:p>
        </p:txBody>
      </p:sp>
      <p:sp>
        <p:nvSpPr>
          <p:cNvPr id="188453" name="Line 37"/>
          <p:cNvSpPr>
            <a:spLocks noChangeShapeType="1"/>
          </p:cNvSpPr>
          <p:nvPr/>
        </p:nvSpPr>
        <p:spPr bwMode="auto">
          <a:xfrm flipH="1" flipV="1">
            <a:off x="4190999" y="3124199"/>
            <a:ext cx="2805112" cy="1730375"/>
          </a:xfrm>
          <a:prstGeom prst="line">
            <a:avLst/>
          </a:prstGeom>
          <a:noFill/>
          <a:ln w="38100">
            <a:solidFill>
              <a:srgbClr val="0000FF"/>
            </a:solidFill>
            <a:round/>
            <a:headEnd/>
            <a:tailEnd type="triangle" w="med" len="med"/>
          </a:ln>
          <a:effectLst/>
        </p:spPr>
        <p:txBody>
          <a:bodyPr lIns="90488" tIns="44450" rIns="90488" bIns="44450">
            <a:prstTxWarp prst="textNoShape">
              <a:avLst/>
            </a:prstTxWarp>
          </a:bodyPr>
          <a:lstStyle/>
          <a:p>
            <a:endParaRPr lang="sv-SE"/>
          </a:p>
        </p:txBody>
      </p:sp>
      <p:sp>
        <p:nvSpPr>
          <p:cNvPr id="188461" name="Line 45"/>
          <p:cNvSpPr>
            <a:spLocks noChangeShapeType="1"/>
          </p:cNvSpPr>
          <p:nvPr/>
        </p:nvSpPr>
        <p:spPr bwMode="auto">
          <a:xfrm flipV="1">
            <a:off x="2643188" y="3201988"/>
            <a:ext cx="460375" cy="42862"/>
          </a:xfrm>
          <a:prstGeom prst="line">
            <a:avLst/>
          </a:prstGeom>
          <a:noFill/>
          <a:ln w="38100">
            <a:solidFill>
              <a:schemeClr val="tx1"/>
            </a:solidFill>
            <a:round/>
            <a:headEnd/>
            <a:tailEnd type="triangle" w="med" len="med"/>
          </a:ln>
          <a:effectLst/>
        </p:spPr>
        <p:txBody>
          <a:bodyPr lIns="90488" tIns="44450" rIns="90488" bIns="44450">
            <a:prstTxWarp prst="textNoShape">
              <a:avLst/>
            </a:prstTxWarp>
          </a:bodyPr>
          <a:lstStyle/>
          <a:p>
            <a:endParaRPr lang="sv-SE"/>
          </a:p>
        </p:txBody>
      </p:sp>
      <p:sp>
        <p:nvSpPr>
          <p:cNvPr id="188462" name="Text Box 46"/>
          <p:cNvSpPr txBox="1">
            <a:spLocks noChangeArrowheads="1"/>
          </p:cNvSpPr>
          <p:nvPr/>
        </p:nvSpPr>
        <p:spPr bwMode="auto">
          <a:xfrm>
            <a:off x="2644775" y="2762250"/>
            <a:ext cx="293688" cy="393700"/>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2000" i="1" baseline="0">
                <a:latin typeface="Times New Roman" pitchFamily="-101" charset="0"/>
              </a:rPr>
              <a:t>c</a:t>
            </a:r>
          </a:p>
        </p:txBody>
      </p:sp>
      <p:sp>
        <p:nvSpPr>
          <p:cNvPr id="188472" name="Line 56"/>
          <p:cNvSpPr>
            <a:spLocks noChangeShapeType="1"/>
          </p:cNvSpPr>
          <p:nvPr/>
        </p:nvSpPr>
        <p:spPr bwMode="auto">
          <a:xfrm flipH="1">
            <a:off x="6705600" y="4905375"/>
            <a:ext cx="342900" cy="1190625"/>
          </a:xfrm>
          <a:prstGeom prst="line">
            <a:avLst/>
          </a:prstGeom>
          <a:noFill/>
          <a:ln w="38100">
            <a:solidFill>
              <a:schemeClr val="tx1"/>
            </a:solidFill>
            <a:prstDash val="lgDash"/>
            <a:round/>
            <a:headEnd/>
            <a:tailEnd/>
          </a:ln>
          <a:effectLst/>
        </p:spPr>
        <p:txBody>
          <a:bodyPr lIns="90488" tIns="44450" rIns="90488" bIns="44450">
            <a:prstTxWarp prst="textNoShape">
              <a:avLst/>
            </a:prstTxWarp>
          </a:bodyPr>
          <a:lstStyle/>
          <a:p>
            <a:endParaRPr lang="sv-SE" dirty="0"/>
          </a:p>
        </p:txBody>
      </p:sp>
      <p:sp>
        <p:nvSpPr>
          <p:cNvPr id="188473" name="Line 57"/>
          <p:cNvSpPr>
            <a:spLocks noChangeShapeType="1"/>
          </p:cNvSpPr>
          <p:nvPr/>
        </p:nvSpPr>
        <p:spPr bwMode="auto">
          <a:xfrm flipH="1">
            <a:off x="1225550" y="1568450"/>
            <a:ext cx="2000250" cy="361950"/>
          </a:xfrm>
          <a:prstGeom prst="line">
            <a:avLst/>
          </a:prstGeom>
          <a:noFill/>
          <a:ln w="38100">
            <a:solidFill>
              <a:schemeClr val="tx1"/>
            </a:solidFill>
            <a:prstDash val="lgDash"/>
            <a:round/>
            <a:headEnd/>
            <a:tailEnd/>
          </a:ln>
          <a:effectLst/>
        </p:spPr>
        <p:txBody>
          <a:bodyPr lIns="90488" tIns="44450" rIns="90488" bIns="44450">
            <a:prstTxWarp prst="textNoShape">
              <a:avLst/>
            </a:prstTxWarp>
          </a:bodyPr>
          <a:lstStyle/>
          <a:p>
            <a:endParaRPr lang="sv-SE"/>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noProof="0" dirty="0" smtClean="0">
                <a:solidFill>
                  <a:schemeClr val="tx2"/>
                </a:solidFill>
                <a:effectLst>
                  <a:outerShdw blurRad="38100" dist="38100" dir="2700000" algn="tl">
                    <a:srgbClr val="DDDDDD"/>
                  </a:outerShdw>
                </a:effectLst>
                <a:latin typeface="+mj-lt"/>
                <a:ea typeface="+mj-ea"/>
                <a:cs typeface="+mj-cs"/>
              </a:rPr>
              <a:t>Detektion av kant, 2</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48" name="Text Box 30"/>
          <p:cNvSpPr txBox="1">
            <a:spLocks noChangeArrowheads="1"/>
          </p:cNvSpPr>
          <p:nvPr/>
        </p:nvSpPr>
        <p:spPr bwMode="auto">
          <a:xfrm>
            <a:off x="2897188" y="1264211"/>
            <a:ext cx="37941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v2</a:t>
            </a:r>
            <a:endParaRPr lang="sv-SE" sz="1600" baseline="0" dirty="0"/>
          </a:p>
        </p:txBody>
      </p:sp>
      <p:cxnSp>
        <p:nvCxnSpPr>
          <p:cNvPr id="54" name="Rak 53"/>
          <p:cNvCxnSpPr>
            <a:stCxn id="188451" idx="0"/>
          </p:cNvCxnSpPr>
          <p:nvPr/>
        </p:nvCxnSpPr>
        <p:spPr>
          <a:xfrm rot="5400000" flipH="1" flipV="1">
            <a:off x="6845303" y="3470277"/>
            <a:ext cx="1577971" cy="1190625"/>
          </a:xfrm>
          <a:prstGeom prst="line">
            <a:avLst/>
          </a:prstGeom>
          <a:ln>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56" name="Rak pil 55"/>
          <p:cNvCxnSpPr>
            <a:stCxn id="188451" idx="1"/>
          </p:cNvCxnSpPr>
          <p:nvPr/>
        </p:nvCxnSpPr>
        <p:spPr>
          <a:xfrm rot="16200000" flipH="1">
            <a:off x="5974555" y="2770981"/>
            <a:ext cx="1296990" cy="1689101"/>
          </a:xfrm>
          <a:prstGeom prst="straightConnector1">
            <a:avLst/>
          </a:prstGeom>
          <a:ln>
            <a:solidFill>
              <a:schemeClr val="accent1">
                <a:lumMod val="60000"/>
                <a:lumOff val="40000"/>
              </a:schemeClr>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62" name="Rak pil 61"/>
          <p:cNvCxnSpPr/>
          <p:nvPr/>
        </p:nvCxnSpPr>
        <p:spPr>
          <a:xfrm>
            <a:off x="4191000" y="3124200"/>
            <a:ext cx="2667000" cy="1981200"/>
          </a:xfrm>
          <a:prstGeom prst="straightConnector1">
            <a:avLst/>
          </a:prstGeom>
          <a:ln>
            <a:solidFill>
              <a:srgbClr val="0000FF"/>
            </a:solidFill>
            <a:prstDash val="dash"/>
            <a:tailEnd type="triangle" w="med" len="med"/>
          </a:ln>
          <a:effectLst/>
        </p:spPr>
        <p:style>
          <a:lnRef idx="2">
            <a:schemeClr val="accent1"/>
          </a:lnRef>
          <a:fillRef idx="0">
            <a:schemeClr val="accent1"/>
          </a:fillRef>
          <a:effectRef idx="1">
            <a:schemeClr val="accent1"/>
          </a:effectRef>
          <a:fontRef idx="minor">
            <a:schemeClr val="tx1"/>
          </a:fontRef>
        </p:style>
      </p:cxnSp>
      <p:sp>
        <p:nvSpPr>
          <p:cNvPr id="30" name="textruta 29"/>
          <p:cNvSpPr txBox="1"/>
          <p:nvPr/>
        </p:nvSpPr>
        <p:spPr>
          <a:xfrm>
            <a:off x="348373" y="3810000"/>
            <a:ext cx="4923043" cy="1754327"/>
          </a:xfrm>
          <a:prstGeom prst="rect">
            <a:avLst/>
          </a:prstGeom>
          <a:noFill/>
        </p:spPr>
        <p:txBody>
          <a:bodyPr wrap="none" rtlCol="0">
            <a:spAutoFit/>
          </a:bodyPr>
          <a:lstStyle/>
          <a:p>
            <a:r>
              <a:rPr lang="sv-SE" dirty="0" smtClean="0"/>
              <a:t>Om normalen till kanten beräknas kan </a:t>
            </a:r>
          </a:p>
          <a:p>
            <a:r>
              <a:rPr lang="sv-SE" dirty="0"/>
              <a:t>v</a:t>
            </a:r>
            <a:r>
              <a:rPr lang="sv-SE" dirty="0" smtClean="0"/>
              <a:t>ektorerna som visar var r är i förhållande till v1</a:t>
            </a:r>
          </a:p>
          <a:p>
            <a:r>
              <a:rPr lang="sv-SE" dirty="0"/>
              <a:t>p</a:t>
            </a:r>
            <a:r>
              <a:rPr lang="sv-SE" dirty="0" smtClean="0"/>
              <a:t>rojekteras ner på denna.</a:t>
            </a:r>
          </a:p>
          <a:p>
            <a:r>
              <a:rPr lang="sv-SE" dirty="0" smtClean="0"/>
              <a:t>Är projektionen positiv befinner sig r inuti</a:t>
            </a:r>
          </a:p>
          <a:p>
            <a:r>
              <a:rPr lang="sv-SE" dirty="0" smtClean="0"/>
              <a:t>Polygonen, är den negativ befinner sig r utanför.</a:t>
            </a:r>
          </a:p>
          <a:p>
            <a:r>
              <a:rPr lang="sv-SE" dirty="0" smtClean="0"/>
              <a:t>(Detta gäller när normalen pekar inåt i polygonen).</a:t>
            </a:r>
          </a:p>
        </p:txBody>
      </p:sp>
      <p:sp>
        <p:nvSpPr>
          <p:cNvPr id="31" name="Text Box 30"/>
          <p:cNvSpPr txBox="1">
            <a:spLocks noChangeArrowheads="1"/>
          </p:cNvSpPr>
          <p:nvPr/>
        </p:nvSpPr>
        <p:spPr bwMode="auto">
          <a:xfrm>
            <a:off x="3811587" y="2704074"/>
            <a:ext cx="35827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r1</a:t>
            </a:r>
            <a:endParaRPr lang="sv-SE" sz="1600" baseline="0" dirty="0"/>
          </a:p>
        </p:txBody>
      </p:sp>
      <p:sp>
        <p:nvSpPr>
          <p:cNvPr id="32" name="Text Box 30"/>
          <p:cNvSpPr txBox="1">
            <a:spLocks noChangeArrowheads="1"/>
          </p:cNvSpPr>
          <p:nvPr/>
        </p:nvSpPr>
        <p:spPr bwMode="auto">
          <a:xfrm>
            <a:off x="5599364" y="2520485"/>
            <a:ext cx="35827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r2</a:t>
            </a:r>
            <a:endParaRPr lang="sv-SE" sz="1600" baseline="0" dirty="0"/>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1"/>
          </p:nvPr>
        </p:nvSpPr>
        <p:spPr>
          <a:xfrm>
            <a:off x="358775" y="1200150"/>
            <a:ext cx="4135438" cy="5310188"/>
          </a:xfrm>
        </p:spPr>
        <p:txBody>
          <a:bodyPr/>
          <a:lstStyle/>
          <a:p>
            <a:pPr>
              <a:buFontTx/>
              <a:buNone/>
            </a:pPr>
            <a:r>
              <a:rPr lang="sv-SE" sz="1800" dirty="0"/>
              <a:t> </a:t>
            </a:r>
          </a:p>
        </p:txBody>
      </p:sp>
      <p:sp>
        <p:nvSpPr>
          <p:cNvPr id="188421" name="Freeform 5"/>
          <p:cNvSpPr>
            <a:spLocks/>
          </p:cNvSpPr>
          <p:nvPr/>
        </p:nvSpPr>
        <p:spPr bwMode="auto">
          <a:xfrm>
            <a:off x="1101725" y="3602038"/>
            <a:ext cx="14288" cy="1587"/>
          </a:xfrm>
          <a:custGeom>
            <a:avLst/>
            <a:gdLst/>
            <a:ahLst/>
            <a:cxnLst>
              <a:cxn ang="0">
                <a:pos x="20" y="0"/>
              </a:cxn>
              <a:cxn ang="0">
                <a:pos x="0" y="0"/>
              </a:cxn>
              <a:cxn ang="0">
                <a:pos x="20" y="0"/>
              </a:cxn>
            </a:cxnLst>
            <a:rect l="0" t="0" r="r" b="b"/>
            <a:pathLst>
              <a:path w="20">
                <a:moveTo>
                  <a:pt x="20" y="0"/>
                </a:moveTo>
                <a:lnTo>
                  <a:pt x="0" y="0"/>
                </a:lnTo>
                <a:lnTo>
                  <a:pt x="20" y="0"/>
                </a:lnTo>
                <a:close/>
              </a:path>
            </a:pathLst>
          </a:custGeom>
          <a:solidFill>
            <a:schemeClr val="bg1"/>
          </a:solidFill>
          <a:ln w="9525">
            <a:noFill/>
            <a:round/>
            <a:headEnd/>
            <a:tailEnd/>
          </a:ln>
        </p:spPr>
        <p:txBody>
          <a:bodyPr>
            <a:prstTxWarp prst="textNoShape">
              <a:avLst/>
            </a:prstTxWarp>
          </a:bodyPr>
          <a:lstStyle/>
          <a:p>
            <a:endParaRPr lang="sv-SE"/>
          </a:p>
        </p:txBody>
      </p:sp>
      <p:sp>
        <p:nvSpPr>
          <p:cNvPr id="188422" name="Oval 6"/>
          <p:cNvSpPr>
            <a:spLocks noChangeArrowheads="1"/>
          </p:cNvSpPr>
          <p:nvPr/>
        </p:nvSpPr>
        <p:spPr bwMode="auto">
          <a:xfrm>
            <a:off x="1900238" y="1550988"/>
            <a:ext cx="1493837" cy="1955800"/>
          </a:xfrm>
          <a:prstGeom prst="ellipse">
            <a:avLst/>
          </a:prstGeom>
          <a:noFill/>
          <a:ln w="9525">
            <a:noFill/>
            <a:round/>
            <a:headEnd/>
            <a:tailEnd/>
          </a:ln>
          <a:effectLst/>
        </p:spPr>
        <p:txBody>
          <a:bodyPr wrap="none" lIns="90488" tIns="44450" rIns="90488" bIns="44450" anchor="ctr">
            <a:prstTxWarp prst="textNoShape">
              <a:avLst/>
            </a:prstTxWarp>
          </a:bodyPr>
          <a:lstStyle/>
          <a:p>
            <a:endParaRPr lang="sv-SE"/>
          </a:p>
        </p:txBody>
      </p:sp>
      <p:sp>
        <p:nvSpPr>
          <p:cNvPr id="188435" name="Line 19"/>
          <p:cNvSpPr>
            <a:spLocks noChangeShapeType="1"/>
          </p:cNvSpPr>
          <p:nvPr/>
        </p:nvSpPr>
        <p:spPr bwMode="auto">
          <a:xfrm>
            <a:off x="3287713" y="1574800"/>
            <a:ext cx="3751262" cy="3263900"/>
          </a:xfrm>
          <a:prstGeom prst="line">
            <a:avLst/>
          </a:prstGeom>
          <a:noFill/>
          <a:ln w="38100">
            <a:solidFill>
              <a:schemeClr val="tx1"/>
            </a:solidFill>
            <a:round/>
            <a:headEnd/>
            <a:tailEnd/>
          </a:ln>
          <a:effectLst/>
        </p:spPr>
        <p:txBody>
          <a:bodyPr lIns="90488" tIns="44450" rIns="90488" bIns="44450">
            <a:prstTxWarp prst="textNoShape">
              <a:avLst/>
            </a:prstTxWarp>
          </a:bodyPr>
          <a:lstStyle/>
          <a:p>
            <a:endParaRPr lang="sv-SE"/>
          </a:p>
        </p:txBody>
      </p:sp>
      <p:sp>
        <p:nvSpPr>
          <p:cNvPr id="188436" name="Text Box 20"/>
          <p:cNvSpPr txBox="1">
            <a:spLocks noChangeArrowheads="1"/>
          </p:cNvSpPr>
          <p:nvPr/>
        </p:nvSpPr>
        <p:spPr bwMode="auto">
          <a:xfrm>
            <a:off x="3641725" y="1477963"/>
            <a:ext cx="942975"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Utanför</a:t>
            </a:r>
          </a:p>
        </p:txBody>
      </p:sp>
      <p:sp>
        <p:nvSpPr>
          <p:cNvPr id="188437" name="Text Box 21"/>
          <p:cNvSpPr txBox="1">
            <a:spLocks noChangeArrowheads="1"/>
          </p:cNvSpPr>
          <p:nvPr/>
        </p:nvSpPr>
        <p:spPr bwMode="auto">
          <a:xfrm>
            <a:off x="2149475" y="1824038"/>
            <a:ext cx="1057275"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Innanför</a:t>
            </a:r>
          </a:p>
        </p:txBody>
      </p:sp>
      <p:sp>
        <p:nvSpPr>
          <p:cNvPr id="188438" name="Line 22"/>
          <p:cNvSpPr>
            <a:spLocks noChangeShapeType="1"/>
          </p:cNvSpPr>
          <p:nvPr/>
        </p:nvSpPr>
        <p:spPr bwMode="auto">
          <a:xfrm flipV="1">
            <a:off x="2457450" y="2967038"/>
            <a:ext cx="3389313" cy="285750"/>
          </a:xfrm>
          <a:prstGeom prst="line">
            <a:avLst/>
          </a:prstGeom>
          <a:noFill/>
          <a:ln w="38100">
            <a:solidFill>
              <a:srgbClr val="FF0000"/>
            </a:solidFill>
            <a:prstDash val="sysDot"/>
            <a:round/>
            <a:headEnd/>
            <a:tailEnd/>
          </a:ln>
          <a:effectLst/>
        </p:spPr>
        <p:txBody>
          <a:bodyPr lIns="90488" tIns="44450" rIns="90488" bIns="44450">
            <a:prstTxWarp prst="textNoShape">
              <a:avLst/>
            </a:prstTxWarp>
          </a:bodyPr>
          <a:lstStyle/>
          <a:p>
            <a:endParaRPr lang="sv-SE"/>
          </a:p>
        </p:txBody>
      </p:sp>
      <p:sp>
        <p:nvSpPr>
          <p:cNvPr id="188440" name="Text Box 24"/>
          <p:cNvSpPr txBox="1">
            <a:spLocks noChangeArrowheads="1"/>
          </p:cNvSpPr>
          <p:nvPr/>
        </p:nvSpPr>
        <p:spPr bwMode="auto">
          <a:xfrm>
            <a:off x="3306763" y="3190875"/>
            <a:ext cx="785812"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Stråle</a:t>
            </a:r>
          </a:p>
        </p:txBody>
      </p:sp>
      <p:sp>
        <p:nvSpPr>
          <p:cNvPr id="188441" name="Oval 25"/>
          <p:cNvSpPr>
            <a:spLocks noChangeArrowheads="1"/>
          </p:cNvSpPr>
          <p:nvPr/>
        </p:nvSpPr>
        <p:spPr bwMode="auto">
          <a:xfrm>
            <a:off x="3195638" y="1490663"/>
            <a:ext cx="88900" cy="88900"/>
          </a:xfrm>
          <a:prstGeom prst="ellipse">
            <a:avLst/>
          </a:prstGeom>
          <a:noFill/>
          <a:ln w="38100">
            <a:solidFill>
              <a:schemeClr val="tx1"/>
            </a:solidFill>
            <a:round/>
            <a:headEnd/>
            <a:tailEnd/>
          </a:ln>
          <a:effectLst/>
        </p:spPr>
        <p:txBody>
          <a:bodyPr wrap="none" lIns="90488" tIns="44450" rIns="90488" bIns="44450" anchor="ctr">
            <a:prstTxWarp prst="textNoShape">
              <a:avLst/>
            </a:prstTxWarp>
          </a:bodyPr>
          <a:lstStyle/>
          <a:p>
            <a:endParaRPr lang="sv-SE"/>
          </a:p>
        </p:txBody>
      </p:sp>
      <p:sp>
        <p:nvSpPr>
          <p:cNvPr id="188444" name="Oval 28"/>
          <p:cNvSpPr>
            <a:spLocks noChangeArrowheads="1"/>
          </p:cNvSpPr>
          <p:nvPr/>
        </p:nvSpPr>
        <p:spPr bwMode="auto">
          <a:xfrm>
            <a:off x="6996113" y="4813300"/>
            <a:ext cx="88900" cy="88900"/>
          </a:xfrm>
          <a:prstGeom prst="ellipse">
            <a:avLst/>
          </a:prstGeom>
          <a:noFill/>
          <a:ln w="38100">
            <a:solidFill>
              <a:schemeClr val="tx1"/>
            </a:solidFill>
            <a:round/>
            <a:headEnd/>
            <a:tailEnd/>
          </a:ln>
          <a:effectLst/>
        </p:spPr>
        <p:txBody>
          <a:bodyPr wrap="none" lIns="90488" tIns="44450" rIns="90488" bIns="44450" anchor="ctr">
            <a:prstTxWarp prst="textNoShape">
              <a:avLst/>
            </a:prstTxWarp>
          </a:bodyPr>
          <a:lstStyle/>
          <a:p>
            <a:endParaRPr lang="sv-SE"/>
          </a:p>
        </p:txBody>
      </p:sp>
      <p:sp>
        <p:nvSpPr>
          <p:cNvPr id="188445" name="Text Box 29"/>
          <p:cNvSpPr txBox="1">
            <a:spLocks noChangeArrowheads="1"/>
          </p:cNvSpPr>
          <p:nvPr/>
        </p:nvSpPr>
        <p:spPr bwMode="auto">
          <a:xfrm>
            <a:off x="4191000" y="2022475"/>
            <a:ext cx="1433513" cy="33337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baseline="0"/>
              <a:t>Polygonkant</a:t>
            </a:r>
          </a:p>
        </p:txBody>
      </p:sp>
      <p:sp>
        <p:nvSpPr>
          <p:cNvPr id="188446" name="Text Box 30"/>
          <p:cNvSpPr txBox="1">
            <a:spLocks noChangeArrowheads="1"/>
          </p:cNvSpPr>
          <p:nvPr/>
        </p:nvSpPr>
        <p:spPr bwMode="auto">
          <a:xfrm>
            <a:off x="7069138" y="4822825"/>
            <a:ext cx="37941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v1</a:t>
            </a:r>
            <a:endParaRPr lang="sv-SE" sz="1600" baseline="0" dirty="0"/>
          </a:p>
        </p:txBody>
      </p:sp>
      <p:sp>
        <p:nvSpPr>
          <p:cNvPr id="188449" name="Line 33"/>
          <p:cNvSpPr>
            <a:spLocks noChangeShapeType="1"/>
          </p:cNvSpPr>
          <p:nvPr/>
        </p:nvSpPr>
        <p:spPr bwMode="auto">
          <a:xfrm flipH="1">
            <a:off x="5962650" y="4854574"/>
            <a:ext cx="1084263" cy="1470025"/>
          </a:xfrm>
          <a:prstGeom prst="line">
            <a:avLst/>
          </a:prstGeom>
          <a:noFill/>
          <a:ln w="38100">
            <a:solidFill>
              <a:srgbClr val="008000"/>
            </a:solidFill>
            <a:round/>
            <a:headEnd/>
            <a:tailEnd type="triangle" w="med" len="med"/>
          </a:ln>
          <a:effectLst/>
        </p:spPr>
        <p:txBody>
          <a:bodyPr lIns="90488" tIns="44450" rIns="90488" bIns="44450">
            <a:prstTxWarp prst="textNoShape">
              <a:avLst/>
            </a:prstTxWarp>
          </a:bodyPr>
          <a:lstStyle/>
          <a:p>
            <a:endParaRPr lang="sv-SE"/>
          </a:p>
        </p:txBody>
      </p:sp>
      <p:sp>
        <p:nvSpPr>
          <p:cNvPr id="188451" name="Line 35"/>
          <p:cNvSpPr>
            <a:spLocks noChangeShapeType="1"/>
          </p:cNvSpPr>
          <p:nvPr/>
        </p:nvSpPr>
        <p:spPr bwMode="auto">
          <a:xfrm flipH="1" flipV="1">
            <a:off x="5778500" y="2967037"/>
            <a:ext cx="1260476" cy="1887537"/>
          </a:xfrm>
          <a:prstGeom prst="line">
            <a:avLst/>
          </a:prstGeom>
          <a:noFill/>
          <a:ln w="38100">
            <a:solidFill>
              <a:schemeClr val="accent1">
                <a:lumMod val="60000"/>
                <a:lumOff val="40000"/>
              </a:schemeClr>
            </a:solidFill>
            <a:round/>
            <a:headEnd/>
            <a:tailEnd type="triangle" w="med" len="med"/>
          </a:ln>
          <a:effectLst/>
        </p:spPr>
        <p:txBody>
          <a:bodyPr lIns="90488" tIns="44450" rIns="90488" bIns="44450">
            <a:prstTxWarp prst="textNoShape">
              <a:avLst/>
            </a:prstTxWarp>
          </a:bodyPr>
          <a:lstStyle/>
          <a:p>
            <a:endParaRPr lang="sv-SE"/>
          </a:p>
        </p:txBody>
      </p:sp>
      <p:sp>
        <p:nvSpPr>
          <p:cNvPr id="188456" name="Text Box 40"/>
          <p:cNvSpPr txBox="1">
            <a:spLocks noChangeArrowheads="1"/>
          </p:cNvSpPr>
          <p:nvPr/>
        </p:nvSpPr>
        <p:spPr bwMode="auto">
          <a:xfrm>
            <a:off x="5268913" y="3040063"/>
            <a:ext cx="182743" cy="397545"/>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endParaRPr lang="sv-SE" sz="2000" i="1" baseline="0" dirty="0">
              <a:latin typeface="Times New Roman" pitchFamily="-101" charset="0"/>
            </a:endParaRPr>
          </a:p>
        </p:txBody>
      </p:sp>
      <p:sp>
        <p:nvSpPr>
          <p:cNvPr id="188453" name="Line 37"/>
          <p:cNvSpPr>
            <a:spLocks noChangeShapeType="1"/>
          </p:cNvSpPr>
          <p:nvPr/>
        </p:nvSpPr>
        <p:spPr bwMode="auto">
          <a:xfrm flipH="1" flipV="1">
            <a:off x="4190999" y="3124199"/>
            <a:ext cx="2805112" cy="1730375"/>
          </a:xfrm>
          <a:prstGeom prst="line">
            <a:avLst/>
          </a:prstGeom>
          <a:noFill/>
          <a:ln w="38100">
            <a:solidFill>
              <a:srgbClr val="0000FF"/>
            </a:solidFill>
            <a:round/>
            <a:headEnd/>
            <a:tailEnd type="triangle" w="med" len="med"/>
          </a:ln>
          <a:effectLst/>
        </p:spPr>
        <p:txBody>
          <a:bodyPr lIns="90488" tIns="44450" rIns="90488" bIns="44450">
            <a:prstTxWarp prst="textNoShape">
              <a:avLst/>
            </a:prstTxWarp>
          </a:bodyPr>
          <a:lstStyle/>
          <a:p>
            <a:endParaRPr lang="sv-SE"/>
          </a:p>
        </p:txBody>
      </p:sp>
      <p:sp>
        <p:nvSpPr>
          <p:cNvPr id="188461" name="Line 45"/>
          <p:cNvSpPr>
            <a:spLocks noChangeShapeType="1"/>
          </p:cNvSpPr>
          <p:nvPr/>
        </p:nvSpPr>
        <p:spPr bwMode="auto">
          <a:xfrm flipV="1">
            <a:off x="2643188" y="3201988"/>
            <a:ext cx="460375" cy="42862"/>
          </a:xfrm>
          <a:prstGeom prst="line">
            <a:avLst/>
          </a:prstGeom>
          <a:noFill/>
          <a:ln w="38100">
            <a:solidFill>
              <a:schemeClr val="tx1"/>
            </a:solidFill>
            <a:round/>
            <a:headEnd/>
            <a:tailEnd type="triangle" w="med" len="med"/>
          </a:ln>
          <a:effectLst/>
        </p:spPr>
        <p:txBody>
          <a:bodyPr lIns="90488" tIns="44450" rIns="90488" bIns="44450">
            <a:prstTxWarp prst="textNoShape">
              <a:avLst/>
            </a:prstTxWarp>
          </a:bodyPr>
          <a:lstStyle/>
          <a:p>
            <a:endParaRPr lang="sv-SE"/>
          </a:p>
        </p:txBody>
      </p:sp>
      <p:sp>
        <p:nvSpPr>
          <p:cNvPr id="188462" name="Text Box 46"/>
          <p:cNvSpPr txBox="1">
            <a:spLocks noChangeArrowheads="1"/>
          </p:cNvSpPr>
          <p:nvPr/>
        </p:nvSpPr>
        <p:spPr bwMode="auto">
          <a:xfrm>
            <a:off x="2644775" y="2762250"/>
            <a:ext cx="293688" cy="393700"/>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2000" i="1" baseline="0">
                <a:latin typeface="Times New Roman" pitchFamily="-101" charset="0"/>
              </a:rPr>
              <a:t>c</a:t>
            </a:r>
          </a:p>
        </p:txBody>
      </p:sp>
      <p:sp>
        <p:nvSpPr>
          <p:cNvPr id="188472" name="Line 56"/>
          <p:cNvSpPr>
            <a:spLocks noChangeShapeType="1"/>
          </p:cNvSpPr>
          <p:nvPr/>
        </p:nvSpPr>
        <p:spPr bwMode="auto">
          <a:xfrm flipH="1">
            <a:off x="6705600" y="4905375"/>
            <a:ext cx="342900" cy="1190625"/>
          </a:xfrm>
          <a:prstGeom prst="line">
            <a:avLst/>
          </a:prstGeom>
          <a:noFill/>
          <a:ln w="38100">
            <a:solidFill>
              <a:schemeClr val="tx1"/>
            </a:solidFill>
            <a:prstDash val="lgDash"/>
            <a:round/>
            <a:headEnd/>
            <a:tailEnd/>
          </a:ln>
          <a:effectLst/>
        </p:spPr>
        <p:txBody>
          <a:bodyPr lIns="90488" tIns="44450" rIns="90488" bIns="44450">
            <a:prstTxWarp prst="textNoShape">
              <a:avLst/>
            </a:prstTxWarp>
          </a:bodyPr>
          <a:lstStyle/>
          <a:p>
            <a:endParaRPr lang="sv-SE" dirty="0"/>
          </a:p>
        </p:txBody>
      </p:sp>
      <p:sp>
        <p:nvSpPr>
          <p:cNvPr id="188473" name="Line 57"/>
          <p:cNvSpPr>
            <a:spLocks noChangeShapeType="1"/>
          </p:cNvSpPr>
          <p:nvPr/>
        </p:nvSpPr>
        <p:spPr bwMode="auto">
          <a:xfrm flipH="1">
            <a:off x="1225550" y="1568450"/>
            <a:ext cx="2000250" cy="361950"/>
          </a:xfrm>
          <a:prstGeom prst="line">
            <a:avLst/>
          </a:prstGeom>
          <a:noFill/>
          <a:ln w="38100">
            <a:solidFill>
              <a:schemeClr val="tx1"/>
            </a:solidFill>
            <a:prstDash val="lgDash"/>
            <a:round/>
            <a:headEnd/>
            <a:tailEnd/>
          </a:ln>
          <a:effectLst/>
        </p:spPr>
        <p:txBody>
          <a:bodyPr lIns="90488" tIns="44450" rIns="90488" bIns="44450">
            <a:prstTxWarp prst="textNoShape">
              <a:avLst/>
            </a:prstTxWarp>
          </a:bodyPr>
          <a:lstStyle/>
          <a:p>
            <a:endParaRPr lang="sv-SE"/>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noProof="0" dirty="0" smtClean="0">
                <a:solidFill>
                  <a:schemeClr val="tx2"/>
                </a:solidFill>
                <a:effectLst>
                  <a:outerShdw blurRad="38100" dist="38100" dir="2700000" algn="tl">
                    <a:srgbClr val="DDDDDD"/>
                  </a:outerShdw>
                </a:effectLst>
                <a:latin typeface="+mj-lt"/>
                <a:ea typeface="+mj-ea"/>
                <a:cs typeface="+mj-cs"/>
              </a:rPr>
              <a:t>Detektion av kant, 3</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48" name="Text Box 30"/>
          <p:cNvSpPr txBox="1">
            <a:spLocks noChangeArrowheads="1"/>
          </p:cNvSpPr>
          <p:nvPr/>
        </p:nvSpPr>
        <p:spPr bwMode="auto">
          <a:xfrm>
            <a:off x="2897188" y="1264211"/>
            <a:ext cx="37941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v2</a:t>
            </a:r>
            <a:endParaRPr lang="sv-SE" sz="1600" baseline="0" dirty="0"/>
          </a:p>
        </p:txBody>
      </p:sp>
      <p:cxnSp>
        <p:nvCxnSpPr>
          <p:cNvPr id="54" name="Rak 53"/>
          <p:cNvCxnSpPr>
            <a:stCxn id="188451" idx="0"/>
          </p:cNvCxnSpPr>
          <p:nvPr/>
        </p:nvCxnSpPr>
        <p:spPr>
          <a:xfrm rot="5400000" flipH="1" flipV="1">
            <a:off x="6845303" y="3470277"/>
            <a:ext cx="1577971" cy="1190625"/>
          </a:xfrm>
          <a:prstGeom prst="line">
            <a:avLst/>
          </a:prstGeom>
          <a:ln>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56" name="Rak pil 55"/>
          <p:cNvCxnSpPr>
            <a:stCxn id="188451" idx="1"/>
          </p:cNvCxnSpPr>
          <p:nvPr/>
        </p:nvCxnSpPr>
        <p:spPr>
          <a:xfrm rot="16200000" flipH="1">
            <a:off x="5974555" y="2770981"/>
            <a:ext cx="1296990" cy="1689101"/>
          </a:xfrm>
          <a:prstGeom prst="straightConnector1">
            <a:avLst/>
          </a:prstGeom>
          <a:ln>
            <a:solidFill>
              <a:schemeClr val="accent1">
                <a:lumMod val="60000"/>
                <a:lumOff val="40000"/>
              </a:schemeClr>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62" name="Rak pil 61"/>
          <p:cNvCxnSpPr/>
          <p:nvPr/>
        </p:nvCxnSpPr>
        <p:spPr>
          <a:xfrm>
            <a:off x="4191000" y="3124200"/>
            <a:ext cx="2667000" cy="1981200"/>
          </a:xfrm>
          <a:prstGeom prst="straightConnector1">
            <a:avLst/>
          </a:prstGeom>
          <a:ln>
            <a:solidFill>
              <a:srgbClr val="0000FF"/>
            </a:solidFill>
            <a:prstDash val="dash"/>
            <a:tailEnd type="triangle" w="med" len="med"/>
          </a:ln>
          <a:effectLst/>
        </p:spPr>
        <p:style>
          <a:lnRef idx="2">
            <a:schemeClr val="accent1"/>
          </a:lnRef>
          <a:fillRef idx="0">
            <a:schemeClr val="accent1"/>
          </a:fillRef>
          <a:effectRef idx="1">
            <a:schemeClr val="accent1"/>
          </a:effectRef>
          <a:fontRef idx="minor">
            <a:schemeClr val="tx1"/>
          </a:fontRef>
        </p:style>
      </p:cxnSp>
      <p:sp>
        <p:nvSpPr>
          <p:cNvPr id="31" name="Text Box 34"/>
          <p:cNvSpPr txBox="1">
            <a:spLocks noChangeArrowheads="1"/>
          </p:cNvSpPr>
          <p:nvPr/>
        </p:nvSpPr>
        <p:spPr bwMode="auto">
          <a:xfrm>
            <a:off x="4724400" y="5683811"/>
            <a:ext cx="1500006"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baseline="0" dirty="0" smtClean="0"/>
              <a:t>Kantnormal, n1</a:t>
            </a:r>
            <a:endParaRPr lang="sv-SE" sz="1600" baseline="0" dirty="0"/>
          </a:p>
        </p:txBody>
      </p:sp>
      <p:sp>
        <p:nvSpPr>
          <p:cNvPr id="33" name="Text Box 30"/>
          <p:cNvSpPr txBox="1">
            <a:spLocks noChangeArrowheads="1"/>
          </p:cNvSpPr>
          <p:nvPr/>
        </p:nvSpPr>
        <p:spPr bwMode="auto">
          <a:xfrm>
            <a:off x="3811587" y="2704074"/>
            <a:ext cx="35827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r1</a:t>
            </a:r>
            <a:endParaRPr lang="sv-SE" sz="1600" baseline="0" dirty="0"/>
          </a:p>
        </p:txBody>
      </p:sp>
      <p:sp>
        <p:nvSpPr>
          <p:cNvPr id="36" name="textruta 35"/>
          <p:cNvSpPr txBox="1"/>
          <p:nvPr/>
        </p:nvSpPr>
        <p:spPr>
          <a:xfrm>
            <a:off x="348373" y="3505200"/>
            <a:ext cx="4364221" cy="1754327"/>
          </a:xfrm>
          <a:prstGeom prst="rect">
            <a:avLst/>
          </a:prstGeom>
          <a:noFill/>
        </p:spPr>
        <p:txBody>
          <a:bodyPr wrap="none" rtlCol="0">
            <a:spAutoFit/>
          </a:bodyPr>
          <a:lstStyle/>
          <a:p>
            <a:r>
              <a:rPr lang="sv-SE" dirty="0" smtClean="0"/>
              <a:t>För att beräkna projektionen</a:t>
            </a:r>
          </a:p>
          <a:p>
            <a:r>
              <a:rPr lang="sv-SE" dirty="0" smtClean="0"/>
              <a:t>kan en skalärprodukt bildas:</a:t>
            </a:r>
          </a:p>
          <a:p>
            <a:r>
              <a:rPr lang="sv-SE" dirty="0" smtClean="0"/>
              <a:t>(r1-v1)•n1</a:t>
            </a:r>
          </a:p>
          <a:p>
            <a:endParaRPr lang="sv-SE" dirty="0" smtClean="0"/>
          </a:p>
          <a:p>
            <a:r>
              <a:rPr lang="sv-SE" dirty="0" smtClean="0"/>
              <a:t>Ett sätt att beräkna skalärprodukt är följande</a:t>
            </a:r>
          </a:p>
          <a:p>
            <a:r>
              <a:rPr lang="sv-SE" dirty="0" smtClean="0"/>
              <a:t>(x1, y1)•(x2,y2)=x1x2+y1y2.</a:t>
            </a:r>
          </a:p>
        </p:txBody>
      </p:sp>
      <p:sp>
        <p:nvSpPr>
          <p:cNvPr id="37" name="Text Box 30"/>
          <p:cNvSpPr txBox="1">
            <a:spLocks noChangeArrowheads="1"/>
          </p:cNvSpPr>
          <p:nvPr/>
        </p:nvSpPr>
        <p:spPr bwMode="auto">
          <a:xfrm>
            <a:off x="5599364" y="2520485"/>
            <a:ext cx="358272" cy="335989"/>
          </a:xfrm>
          <a:prstGeom prst="rect">
            <a:avLst/>
          </a:prstGeom>
          <a:noFill/>
          <a:ln w="9525">
            <a:noFill/>
            <a:miter lim="800000"/>
            <a:headEnd/>
            <a:tailEnd/>
          </a:ln>
          <a:effectLst/>
        </p:spPr>
        <p:txBody>
          <a:bodyPr wrap="none" lIns="90488" tIns="44450" rIns="90488" bIns="44450">
            <a:prstTxWarp prst="textNoShape">
              <a:avLst/>
            </a:prstTxWarp>
            <a:spAutoFit/>
          </a:bodyPr>
          <a:lstStyle/>
          <a:p>
            <a:pPr marL="342900" indent="-342900"/>
            <a:r>
              <a:rPr lang="sv-SE" sz="1600" dirty="0" smtClean="0"/>
              <a:t>r2</a:t>
            </a:r>
            <a:endParaRPr lang="sv-SE" sz="1600" baseline="0" dirty="0"/>
          </a:p>
        </p:txBody>
      </p:sp>
      <p:sp>
        <p:nvSpPr>
          <p:cNvPr id="38" name="Text Box 30"/>
          <p:cNvSpPr txBox="1">
            <a:spLocks noChangeArrowheads="1"/>
          </p:cNvSpPr>
          <p:nvPr/>
        </p:nvSpPr>
        <p:spPr bwMode="auto">
          <a:xfrm rot="1865079">
            <a:off x="4804042" y="3406110"/>
            <a:ext cx="760413"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dirty="0"/>
              <a:t>r</a:t>
            </a:r>
            <a:r>
              <a:rPr lang="sv-SE" sz="1600" dirty="0" smtClean="0"/>
              <a:t>1-v1</a:t>
            </a:r>
            <a:endParaRPr lang="sv-SE" sz="1600" baseline="0" dirty="0"/>
          </a:p>
        </p:txBody>
      </p:sp>
      <p:sp>
        <p:nvSpPr>
          <p:cNvPr id="39" name="Text Box 30"/>
          <p:cNvSpPr txBox="1">
            <a:spLocks noChangeArrowheads="1"/>
          </p:cNvSpPr>
          <p:nvPr/>
        </p:nvSpPr>
        <p:spPr bwMode="auto">
          <a:xfrm rot="3384017">
            <a:off x="5685122" y="3448784"/>
            <a:ext cx="760413" cy="335989"/>
          </a:xfrm>
          <a:prstGeom prst="rect">
            <a:avLst/>
          </a:prstGeom>
          <a:noFill/>
          <a:ln w="9525">
            <a:noFill/>
            <a:miter lim="800000"/>
            <a:headEnd/>
            <a:tailEnd/>
          </a:ln>
          <a:effectLst/>
        </p:spPr>
        <p:txBody>
          <a:bodyPr wrap="square" lIns="90488" tIns="44450" rIns="90488" bIns="44450">
            <a:prstTxWarp prst="textNoShape">
              <a:avLst/>
            </a:prstTxWarp>
            <a:spAutoFit/>
          </a:bodyPr>
          <a:lstStyle/>
          <a:p>
            <a:pPr marL="342900" indent="-342900"/>
            <a:r>
              <a:rPr lang="sv-SE" sz="1600" dirty="0" smtClean="0"/>
              <a:t>r</a:t>
            </a:r>
            <a:r>
              <a:rPr lang="sv-SE" sz="1600" dirty="0"/>
              <a:t>2</a:t>
            </a:r>
            <a:r>
              <a:rPr lang="sv-SE" sz="1600" dirty="0" smtClean="0"/>
              <a:t>-v1</a:t>
            </a:r>
            <a:endParaRPr lang="sv-SE" sz="1600" baseline="0" dirty="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1"/>
          </p:nvPr>
        </p:nvSpPr>
        <p:spPr>
          <a:xfrm>
            <a:off x="358775" y="1200150"/>
            <a:ext cx="4135438" cy="5310188"/>
          </a:xfrm>
        </p:spPr>
        <p:txBody>
          <a:bodyPr/>
          <a:lstStyle/>
          <a:p>
            <a:pPr>
              <a:buFontTx/>
              <a:buNone/>
            </a:pPr>
            <a:r>
              <a:rPr lang="sv-SE" sz="1800" dirty="0"/>
              <a:t> </a:t>
            </a:r>
          </a:p>
        </p:txBody>
      </p:sp>
      <p:sp>
        <p:nvSpPr>
          <p:cNvPr id="47" name="Rectangle 3"/>
          <p:cNvSpPr txBox="1">
            <a:spLocks noChangeArrowheads="1"/>
          </p:cNvSpPr>
          <p:nvPr/>
        </p:nvSpPr>
        <p:spPr bwMode="auto">
          <a:xfrm>
            <a:off x="511175" y="406400"/>
            <a:ext cx="8424863" cy="666750"/>
          </a:xfrm>
          <a:prstGeom prst="rect">
            <a:avLst/>
          </a:prstGeom>
          <a:noFill/>
          <a:ln w="28575">
            <a:solidFill>
              <a:srgbClr val="C40000"/>
            </a:solidFill>
            <a:miter lim="800000"/>
            <a:headEnd/>
            <a:tailEnd/>
          </a:ln>
          <a:effectLst/>
        </p:spPr>
        <p:txBody>
          <a:bodyPr vert="horz" wrap="square" lIns="90488" tIns="44450" rIns="90488" bIns="4445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v-SE" sz="3600" b="1" i="1" kern="0" noProof="0" dirty="0" smtClean="0">
                <a:solidFill>
                  <a:schemeClr val="tx2"/>
                </a:solidFill>
                <a:effectLst>
                  <a:outerShdw blurRad="38100" dist="38100" dir="2700000" algn="tl">
                    <a:srgbClr val="DDDDDD"/>
                  </a:outerShdw>
                </a:effectLst>
                <a:latin typeface="+mj-lt"/>
                <a:ea typeface="+mj-ea"/>
                <a:cs typeface="+mj-cs"/>
              </a:rPr>
              <a:t>Detektion av kant,  kriterium</a:t>
            </a:r>
            <a:endParaRPr kumimoji="0" lang="sv-SE" sz="3600" b="1" i="1" u="none" strike="noStrike" kern="0" cap="none" spc="0" normalizeH="0" baseline="0" noProof="0" dirty="0">
              <a:ln>
                <a:noFill/>
              </a:ln>
              <a:solidFill>
                <a:schemeClr val="tx2"/>
              </a:solidFill>
              <a:effectLst>
                <a:outerShdw blurRad="38100" dist="38100" dir="2700000" algn="tl">
                  <a:srgbClr val="DDDDDD"/>
                </a:outerShdw>
              </a:effectLst>
              <a:uLnTx/>
              <a:uFillTx/>
              <a:latin typeface="+mj-lt"/>
              <a:ea typeface="+mj-ea"/>
              <a:cs typeface="+mj-cs"/>
            </a:endParaRPr>
          </a:p>
        </p:txBody>
      </p:sp>
      <p:sp>
        <p:nvSpPr>
          <p:cNvPr id="38" name="textruta 37"/>
          <p:cNvSpPr txBox="1"/>
          <p:nvPr/>
        </p:nvSpPr>
        <p:spPr>
          <a:xfrm>
            <a:off x="511175" y="1524000"/>
            <a:ext cx="5212953" cy="3416320"/>
          </a:xfrm>
          <a:prstGeom prst="rect">
            <a:avLst/>
          </a:prstGeom>
          <a:noFill/>
        </p:spPr>
        <p:txBody>
          <a:bodyPr wrap="square" rtlCol="0" anchor="t" anchorCtr="0">
            <a:spAutoFit/>
          </a:bodyPr>
          <a:lstStyle/>
          <a:p>
            <a:r>
              <a:rPr lang="sv-SE" dirty="0" smtClean="0"/>
              <a:t>För varje kantlinje gäller att polygonen helt ligger på kantlinjens ena sida. För att en punkt p ska kunna ligga i polygonen så måste den ligga på samma sida om kantlinje 1 som normalen n1 ligger.</a:t>
            </a:r>
          </a:p>
          <a:p>
            <a:endParaRPr lang="sv-SE" dirty="0" smtClean="0"/>
          </a:p>
          <a:p>
            <a:r>
              <a:rPr lang="sv-SE" dirty="0" smtClean="0"/>
              <a:t>Det betyder att skalärprodukten</a:t>
            </a:r>
          </a:p>
          <a:p>
            <a:endParaRPr lang="sv-SE" dirty="0"/>
          </a:p>
          <a:p>
            <a:r>
              <a:rPr lang="sv-SE" dirty="0" smtClean="0"/>
              <a:t>(p-</a:t>
            </a:r>
            <a:r>
              <a:rPr lang="sv-SE" dirty="0"/>
              <a:t>v1)•</a:t>
            </a:r>
            <a:r>
              <a:rPr lang="sv-SE" dirty="0" smtClean="0"/>
              <a:t>n1≥0</a:t>
            </a:r>
            <a:endParaRPr lang="sv-SE" dirty="0"/>
          </a:p>
          <a:p>
            <a:endParaRPr lang="sv-SE" dirty="0"/>
          </a:p>
          <a:p>
            <a:r>
              <a:rPr lang="sv-SE" dirty="0" smtClean="0"/>
              <a:t>Om denna olikhet gäller för varje kantlinje så ligger punkten p i polygonen. </a:t>
            </a:r>
          </a:p>
          <a:p>
            <a:endParaRPr lang="sv-SE" dirty="0"/>
          </a:p>
        </p:txBody>
      </p:sp>
      <p:cxnSp>
        <p:nvCxnSpPr>
          <p:cNvPr id="54" name="Rak 53"/>
          <p:cNvCxnSpPr/>
          <p:nvPr/>
        </p:nvCxnSpPr>
        <p:spPr>
          <a:xfrm rot="16200000" flipV="1">
            <a:off x="5182394" y="4420394"/>
            <a:ext cx="2132806" cy="60880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Rak 54"/>
          <p:cNvCxnSpPr/>
          <p:nvPr/>
        </p:nvCxnSpPr>
        <p:spPr>
          <a:xfrm>
            <a:off x="5942806" y="3658394"/>
            <a:ext cx="1829594" cy="22780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 name="Rak 56"/>
          <p:cNvCxnSpPr/>
          <p:nvPr/>
        </p:nvCxnSpPr>
        <p:spPr>
          <a:xfrm rot="16200000" flipH="1">
            <a:off x="7429502" y="4229099"/>
            <a:ext cx="1143002" cy="4572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 name="Rak 57"/>
          <p:cNvCxnSpPr/>
          <p:nvPr/>
        </p:nvCxnSpPr>
        <p:spPr>
          <a:xfrm rot="10800000" flipV="1">
            <a:off x="6553201" y="5029200"/>
            <a:ext cx="1676401" cy="7620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Rak 60"/>
          <p:cNvCxnSpPr/>
          <p:nvPr/>
        </p:nvCxnSpPr>
        <p:spPr>
          <a:xfrm flipV="1">
            <a:off x="5944396" y="3505200"/>
            <a:ext cx="685004" cy="153194"/>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2" name="Rak 61"/>
          <p:cNvCxnSpPr/>
          <p:nvPr/>
        </p:nvCxnSpPr>
        <p:spPr>
          <a:xfrm rot="5400000">
            <a:off x="7467602" y="4114801"/>
            <a:ext cx="533400" cy="76199"/>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3" name="Rak 62"/>
          <p:cNvCxnSpPr/>
          <p:nvPr/>
        </p:nvCxnSpPr>
        <p:spPr>
          <a:xfrm rot="10800000" flipV="1">
            <a:off x="7696202" y="5029200"/>
            <a:ext cx="533400" cy="228600"/>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3" name="Rak 72"/>
          <p:cNvCxnSpPr/>
          <p:nvPr/>
        </p:nvCxnSpPr>
        <p:spPr>
          <a:xfrm rot="16200000" flipV="1">
            <a:off x="6134094" y="5372101"/>
            <a:ext cx="533406" cy="304805"/>
          </a:xfrm>
          <a:prstGeom prst="line">
            <a:avLst/>
          </a:prstGeom>
          <a:ln>
            <a:solidFill>
              <a:srgbClr val="008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 val="3861476659"/>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6113</TotalTime>
  <Words>1063</Words>
  <Application>Microsoft Office PowerPoint</Application>
  <PresentationFormat>On-screen Show (4:3)</PresentationFormat>
  <Paragraphs>182</Paragraphs>
  <Slides>16</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16</vt:i4>
      </vt:variant>
    </vt:vector>
  </HeadingPairs>
  <TitlesOfParts>
    <vt:vector size="19" baseType="lpstr">
      <vt:lpstr>Office-tema</vt:lpstr>
      <vt:lpstr>Equation</vt:lpstr>
      <vt:lpstr>Microsoft Equation 3.0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VXU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Bild 1</dc:title>
  <dc:creator>msi mac</dc:creator>
  <cp:lastModifiedBy>fgl</cp:lastModifiedBy>
  <cp:revision>49</cp:revision>
  <dcterms:created xsi:type="dcterms:W3CDTF">2013-06-17T12:01:07Z</dcterms:created>
  <dcterms:modified xsi:type="dcterms:W3CDTF">2013-07-03T09:29:38Z</dcterms:modified>
</cp:coreProperties>
</file>